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tags/tag38.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tags/tag39.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Default Extension="wav" ContentType="audio/wav"/>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ags/tag7.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7" r:id="rId2"/>
    <p:sldId id="406" r:id="rId3"/>
    <p:sldId id="322" r:id="rId4"/>
    <p:sldId id="256" r:id="rId5"/>
    <p:sldId id="407" r:id="rId6"/>
    <p:sldId id="329" r:id="rId7"/>
    <p:sldId id="258" r:id="rId8"/>
    <p:sldId id="259" r:id="rId9"/>
    <p:sldId id="353" r:id="rId10"/>
    <p:sldId id="324" r:id="rId11"/>
    <p:sldId id="261" r:id="rId12"/>
    <p:sldId id="309" r:id="rId13"/>
    <p:sldId id="263" r:id="rId14"/>
    <p:sldId id="310" r:id="rId15"/>
    <p:sldId id="346" r:id="rId16"/>
    <p:sldId id="264" r:id="rId17"/>
    <p:sldId id="265" r:id="rId18"/>
    <p:sldId id="266" r:id="rId19"/>
    <p:sldId id="267" r:id="rId20"/>
    <p:sldId id="344" r:id="rId21"/>
    <p:sldId id="284" r:id="rId22"/>
    <p:sldId id="312" r:id="rId23"/>
    <p:sldId id="313" r:id="rId24"/>
    <p:sldId id="354" r:id="rId25"/>
    <p:sldId id="285" r:id="rId26"/>
    <p:sldId id="286" r:id="rId27"/>
    <p:sldId id="325" r:id="rId28"/>
    <p:sldId id="288" r:id="rId29"/>
    <p:sldId id="299" r:id="rId30"/>
    <p:sldId id="314" r:id="rId31"/>
    <p:sldId id="300" r:id="rId32"/>
    <p:sldId id="304" r:id="rId33"/>
    <p:sldId id="302" r:id="rId34"/>
    <p:sldId id="305" r:id="rId35"/>
    <p:sldId id="303" r:id="rId36"/>
    <p:sldId id="275" r:id="rId37"/>
    <p:sldId id="306" r:id="rId38"/>
    <p:sldId id="307" r:id="rId39"/>
    <p:sldId id="308" r:id="rId40"/>
    <p:sldId id="315" r:id="rId41"/>
    <p:sldId id="316" r:id="rId42"/>
    <p:sldId id="355" r:id="rId43"/>
    <p:sldId id="276" r:id="rId44"/>
    <p:sldId id="277" r:id="rId45"/>
    <p:sldId id="278" r:id="rId46"/>
    <p:sldId id="279" r:id="rId47"/>
    <p:sldId id="317" r:id="rId48"/>
    <p:sldId id="356" r:id="rId49"/>
    <p:sldId id="280" r:id="rId50"/>
    <p:sldId id="281" r:id="rId51"/>
    <p:sldId id="282" r:id="rId52"/>
    <p:sldId id="318" r:id="rId53"/>
    <p:sldId id="347" r:id="rId54"/>
    <p:sldId id="348" r:id="rId55"/>
    <p:sldId id="349" r:id="rId56"/>
    <p:sldId id="350" r:id="rId57"/>
    <p:sldId id="351" r:id="rId58"/>
    <p:sldId id="283" r:id="rId59"/>
    <p:sldId id="319" r:id="rId60"/>
    <p:sldId id="320" r:id="rId61"/>
    <p:sldId id="289" r:id="rId62"/>
    <p:sldId id="290" r:id="rId63"/>
    <p:sldId id="326" r:id="rId64"/>
    <p:sldId id="334" r:id="rId65"/>
    <p:sldId id="335" r:id="rId66"/>
    <p:sldId id="336" r:id="rId67"/>
    <p:sldId id="337" r:id="rId68"/>
    <p:sldId id="338" r:id="rId69"/>
    <p:sldId id="339" r:id="rId70"/>
    <p:sldId id="340" r:id="rId71"/>
    <p:sldId id="341" r:id="rId72"/>
    <p:sldId id="342" r:id="rId73"/>
    <p:sldId id="327" r:id="rId74"/>
    <p:sldId id="352" r:id="rId75"/>
    <p:sldId id="343" r:id="rId76"/>
    <p:sldId id="321" r:id="rId77"/>
    <p:sldId id="293" r:id="rId78"/>
    <p:sldId id="296"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FBDB9B"/>
    <a:srgbClr val="FCDBC0"/>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658" autoAdjust="0"/>
  </p:normalViewPr>
  <p:slideViewPr>
    <p:cSldViewPr>
      <p:cViewPr varScale="1">
        <p:scale>
          <a:sx n="86" d="100"/>
          <a:sy n="86" d="100"/>
        </p:scale>
        <p:origin x="-684" y="-90"/>
      </p:cViewPr>
      <p:guideLst>
        <p:guide orient="horz" pos="2160"/>
        <p:guide pos="2880"/>
      </p:guideLst>
    </p:cSldViewPr>
  </p:slideViewPr>
  <p:outlineViewPr>
    <p:cViewPr>
      <p:scale>
        <a:sx n="33" d="100"/>
        <a:sy n="33" d="100"/>
      </p:scale>
      <p:origin x="0" y="53274"/>
    </p:cViewPr>
  </p:outlineViewPr>
  <p:notesTextViewPr>
    <p:cViewPr>
      <p:scale>
        <a:sx n="100" d="100"/>
        <a:sy n="100" d="100"/>
      </p:scale>
      <p:origin x="0" y="0"/>
    </p:cViewPr>
  </p:notesTextViewPr>
  <p:sorterViewPr>
    <p:cViewPr>
      <p:scale>
        <a:sx n="66" d="100"/>
        <a:sy n="66" d="100"/>
      </p:scale>
      <p:origin x="0" y="393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4E91D129-BABE-4C7D-A0F7-2C9D99B3EEA7}" type="datetimeFigureOut">
              <a:rPr lang="en-US" smtClean="0"/>
              <a:pPr/>
              <a:t>7/19/2019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241D8D0-6623-43BC-8B16-C87456B752CA}" type="slidenum">
              <a:rPr lang="en-AU" smtClean="0"/>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4E91D129-BABE-4C7D-A0F7-2C9D99B3EEA7}" type="datetimeFigureOut">
              <a:rPr lang="en-US" smtClean="0"/>
              <a:pPr/>
              <a:t>7/19/2019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241D8D0-6623-43BC-8B16-C87456B752CA}"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4E91D129-BABE-4C7D-A0F7-2C9D99B3EEA7}" type="datetimeFigureOut">
              <a:rPr lang="en-US" smtClean="0"/>
              <a:pPr/>
              <a:t>7/19/2019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241D8D0-6623-43BC-8B16-C87456B752CA}" type="slidenum">
              <a:rPr lang="en-AU" smtClean="0"/>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4E91D129-BABE-4C7D-A0F7-2C9D99B3EEA7}" type="datetimeFigureOut">
              <a:rPr lang="en-US" smtClean="0"/>
              <a:pPr/>
              <a:t>7/19/2019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241D8D0-6623-43BC-8B16-C87456B752CA}" type="slidenum">
              <a:rPr lang="en-AU" smtClean="0"/>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91D129-BABE-4C7D-A0F7-2C9D99B3EEA7}" type="datetimeFigureOut">
              <a:rPr lang="en-US" smtClean="0"/>
              <a:pPr/>
              <a:t>7/19/2019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241D8D0-6623-43BC-8B16-C87456B752CA}" type="slidenum">
              <a:rPr lang="en-AU" smtClean="0"/>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4E91D129-BABE-4C7D-A0F7-2C9D99B3EEA7}" type="datetimeFigureOut">
              <a:rPr lang="en-US" smtClean="0"/>
              <a:pPr/>
              <a:t>7/19/2019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241D8D0-6623-43BC-8B16-C87456B752CA}" type="slidenum">
              <a:rPr lang="en-AU" smtClean="0"/>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4E91D129-BABE-4C7D-A0F7-2C9D99B3EEA7}" type="datetimeFigureOut">
              <a:rPr lang="en-US" smtClean="0"/>
              <a:pPr/>
              <a:t>7/19/2019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241D8D0-6623-43BC-8B16-C87456B752CA}" type="slidenum">
              <a:rPr lang="en-AU" smtClean="0"/>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4E91D129-BABE-4C7D-A0F7-2C9D99B3EEA7}" type="datetimeFigureOut">
              <a:rPr lang="en-US" smtClean="0"/>
              <a:pPr/>
              <a:t>7/19/2019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241D8D0-6623-43BC-8B16-C87456B752CA}"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91D129-BABE-4C7D-A0F7-2C9D99B3EEA7}" type="datetimeFigureOut">
              <a:rPr lang="en-US" smtClean="0"/>
              <a:pPr/>
              <a:t>7/19/2019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241D8D0-6623-43BC-8B16-C87456B752CA}"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91D129-BABE-4C7D-A0F7-2C9D99B3EEA7}" type="datetimeFigureOut">
              <a:rPr lang="en-US" smtClean="0"/>
              <a:pPr/>
              <a:t>7/19/2019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241D8D0-6623-43BC-8B16-C87456B752CA}" type="slidenum">
              <a:rPr lang="en-AU" smtClean="0"/>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91D129-BABE-4C7D-A0F7-2C9D99B3EEA7}" type="datetimeFigureOut">
              <a:rPr lang="en-US" smtClean="0"/>
              <a:pPr/>
              <a:t>7/19/2019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241D8D0-6623-43BC-8B16-C87456B752CA}" type="slidenum">
              <a:rPr lang="en-AU" smtClean="0"/>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DB9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1D129-BABE-4C7D-A0F7-2C9D99B3EEA7}" type="datetimeFigureOut">
              <a:rPr lang="en-US" smtClean="0"/>
              <a:pPr/>
              <a:t>7/19/2019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1D8D0-6623-43BC-8B16-C87456B752CA}"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0.wav"/><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1.wav"/><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2.wav"/><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3.wav"/><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4.wav"/><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7.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8.wav"/><Relationship Id="rId1" Type="http://schemas.openxmlformats.org/officeDocument/2006/relationships/tags" Target="../tags/tag1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9.wav"/><Relationship Id="rId1" Type="http://schemas.openxmlformats.org/officeDocument/2006/relationships/tags" Target="../tags/tag1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0.wav"/><Relationship Id="rId1" Type="http://schemas.openxmlformats.org/officeDocument/2006/relationships/tags" Target="../tags/tag14.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audio21.wav"/><Relationship Id="rId1" Type="http://schemas.openxmlformats.org/officeDocument/2006/relationships/tags" Target="../tags/tag15.xml"/><Relationship Id="rId6" Type="http://schemas.openxmlformats.org/officeDocument/2006/relationships/hyperlink" Target="http://www.realityworkshops.org/" TargetMode="External"/><Relationship Id="rId5" Type="http://schemas.openxmlformats.org/officeDocument/2006/relationships/hyperlink" Target="http://www.valuesclarification.org/" TargetMode="External"/><Relationship Id="rId4" Type="http://schemas.openxmlformats.org/officeDocument/2006/relationships/hyperlink" Target="http://www.gospelofmark.org/"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2.wav"/><Relationship Id="rId1" Type="http://schemas.openxmlformats.org/officeDocument/2006/relationships/tags" Target="../tags/tag16.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audio" Target="../media/audio23.wav"/><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4.wav"/><Relationship Id="rId1" Type="http://schemas.openxmlformats.org/officeDocument/2006/relationships/tags" Target="../tags/tag1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5.wav"/></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6.wav"/><Relationship Id="rId1" Type="http://schemas.openxmlformats.org/officeDocument/2006/relationships/tags" Target="../tags/tag18.xml"/><Relationship Id="rId5" Type="http://schemas.openxmlformats.org/officeDocument/2006/relationships/image" Target="../media/image2.png"/><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audio" Target="../media/audio27.wav"/><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8.wav"/><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9.wav"/><Relationship Id="rId1" Type="http://schemas.openxmlformats.org/officeDocument/2006/relationships/tags" Target="../tags/tag20.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wav"/><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audio" Target="../media/audio30.wav"/><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1.wav"/></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2.wav"/><Relationship Id="rId1" Type="http://schemas.openxmlformats.org/officeDocument/2006/relationships/tags" Target="../tags/tag21.xml"/><Relationship Id="rId5" Type="http://schemas.openxmlformats.org/officeDocument/2006/relationships/image" Target="../media/image2.png"/><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3.wav"/></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4.wav"/><Relationship Id="rId1" Type="http://schemas.openxmlformats.org/officeDocument/2006/relationships/tags" Target="../tags/tag22.xml"/><Relationship Id="rId5" Type="http://schemas.openxmlformats.org/officeDocument/2006/relationships/image" Target="../media/image2.png"/><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5.wav"/></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6.wav"/><Relationship Id="rId1" Type="http://schemas.openxmlformats.org/officeDocument/2006/relationships/tags" Target="../tags/tag23.xml"/><Relationship Id="rId5" Type="http://schemas.openxmlformats.org/officeDocument/2006/relationships/image" Target="../media/image2.png"/><Relationship Id="rId4" Type="http://schemas.openxmlformats.org/officeDocument/2006/relationships/image" Target="../media/image19.jpe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audio" Target="../media/audio37.wav"/><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audio" Target="../media/audio38.wav"/><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audio" Target="../media/audio39.wav"/><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4.wav"/><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0.wav"/><Relationship Id="rId1" Type="http://schemas.openxmlformats.org/officeDocument/2006/relationships/tags" Target="../tags/tag24.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audio" Target="../media/audio41.wav"/><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2.wav"/><Relationship Id="rId1" Type="http://schemas.openxmlformats.org/officeDocument/2006/relationships/tags" Target="../tags/tag25.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3.wav"/><Relationship Id="rId1" Type="http://schemas.openxmlformats.org/officeDocument/2006/relationships/tags" Target="../tags/tag26.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4.wav"/></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5.wav"/><Relationship Id="rId1" Type="http://schemas.openxmlformats.org/officeDocument/2006/relationships/tags" Target="../tags/tag2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audio" Target="../media/audio46.wav"/><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audio" Target="../media/audio47.wav"/><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8.wav"/><Relationship Id="rId1" Type="http://schemas.openxmlformats.org/officeDocument/2006/relationships/tags" Target="../tags/tag28.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9.wav"/></Relationships>
</file>

<file path=ppt/slides/_rels/slide5.xml.rels><?xml version="1.0" encoding="UTF-8" standalone="yes"?>
<Relationships xmlns="http://schemas.openxmlformats.org/package/2006/relationships"><Relationship Id="rId3" Type="http://schemas.openxmlformats.org/officeDocument/2006/relationships/hyperlink" Target="http://www.valuesclarification.org/" TargetMode="External"/><Relationship Id="rId2" Type="http://schemas.openxmlformats.org/officeDocument/2006/relationships/slideLayout" Target="../slideLayouts/slideLayout2.xml"/><Relationship Id="rId1" Type="http://schemas.openxmlformats.org/officeDocument/2006/relationships/audio" Target="../media/audio5.wav"/><Relationship Id="rId5" Type="http://schemas.openxmlformats.org/officeDocument/2006/relationships/image" Target="../media/image5.png"/><Relationship Id="rId4" Type="http://schemas.openxmlformats.org/officeDocument/2006/relationships/hyperlink" Target="http://www.onbuildingasociety.org/" TargetMode="Externa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0.wav"/><Relationship Id="rId1" Type="http://schemas.openxmlformats.org/officeDocument/2006/relationships/tags" Target="../tags/tag29.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image" Target="../media/image12.jpeg"/></Relationships>
</file>

<file path=ppt/slides/_rels/slide5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audio" Target="../media/audio51.wav"/><Relationship Id="rId5" Type="http://schemas.openxmlformats.org/officeDocument/2006/relationships/image" Target="../media/image28.png"/><Relationship Id="rId4" Type="http://schemas.openxmlformats.org/officeDocument/2006/relationships/image" Target="../media/image14.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audio52.wav"/><Relationship Id="rId1" Type="http://schemas.openxmlformats.org/officeDocument/2006/relationships/tags" Target="../tags/tag30.xml"/><Relationship Id="rId6" Type="http://schemas.openxmlformats.org/officeDocument/2006/relationships/image" Target="../media/image14.jpeg"/><Relationship Id="rId5" Type="http://schemas.openxmlformats.org/officeDocument/2006/relationships/image" Target="../media/image12.jpeg"/><Relationship Id="rId4" Type="http://schemas.openxmlformats.org/officeDocument/2006/relationships/image" Target="../media/image29.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53.wav"/></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4.wav"/><Relationship Id="rId1" Type="http://schemas.openxmlformats.org/officeDocument/2006/relationships/tags" Target="../tags/tag31.xml"/><Relationship Id="rId5" Type="http://schemas.openxmlformats.org/officeDocument/2006/relationships/image" Target="../media/image2.png"/><Relationship Id="rId4" Type="http://schemas.openxmlformats.org/officeDocument/2006/relationships/image" Target="../media/image30.jpe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55.wav"/></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6.wav"/><Relationship Id="rId1" Type="http://schemas.openxmlformats.org/officeDocument/2006/relationships/tags" Target="../tags/tag32.xml"/><Relationship Id="rId5" Type="http://schemas.openxmlformats.org/officeDocument/2006/relationships/image" Target="../media/image2.png"/><Relationship Id="rId4" Type="http://schemas.openxmlformats.org/officeDocument/2006/relationships/image" Target="../media/image31.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7.wav"/><Relationship Id="rId1" Type="http://schemas.openxmlformats.org/officeDocument/2006/relationships/tags" Target="../tags/tag33.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58.wav"/></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9.wav"/><Relationship Id="rId1" Type="http://schemas.openxmlformats.org/officeDocument/2006/relationships/tags" Target="../tags/tag34.xml"/><Relationship Id="rId5" Type="http://schemas.openxmlformats.org/officeDocument/2006/relationships/image" Target="../media/image2.pn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wav"/><Relationship Id="rId1" Type="http://schemas.openxmlformats.org/officeDocument/2006/relationships/tags" Target="../tags/tag4.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audio" Target="../media/audio60.wav"/><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61.wav"/></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62.wav"/></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3.wav"/><Relationship Id="rId1" Type="http://schemas.openxmlformats.org/officeDocument/2006/relationships/tags" Target="../tags/tag35.xml"/><Relationship Id="rId5" Type="http://schemas.openxmlformats.org/officeDocument/2006/relationships/image" Target="../media/image2.png"/><Relationship Id="rId4" Type="http://schemas.openxmlformats.org/officeDocument/2006/relationships/image" Target="../media/image34.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4.wav"/><Relationship Id="rId1" Type="http://schemas.openxmlformats.org/officeDocument/2006/relationships/tags" Target="../tags/tag36.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audio" Target="../media/audio65.wav"/><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6.wav"/><Relationship Id="rId1" Type="http://schemas.openxmlformats.org/officeDocument/2006/relationships/tags" Target="../tags/tag37.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7.wav"/><Relationship Id="rId1" Type="http://schemas.openxmlformats.org/officeDocument/2006/relationships/tags" Target="../tags/tag38.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8.wav"/><Relationship Id="rId1" Type="http://schemas.openxmlformats.org/officeDocument/2006/relationships/tags" Target="../tags/tag39.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9.wav"/><Relationship Id="rId1" Type="http://schemas.openxmlformats.org/officeDocument/2006/relationships/tags" Target="../tags/tag40.xml"/><Relationship Id="rId5" Type="http://schemas.openxmlformats.org/officeDocument/2006/relationships/image" Target="../media/image2.png"/><Relationship Id="rId4" Type="http://schemas.openxmlformats.org/officeDocument/2006/relationships/image" Target="../media/image3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7.wav"/><Relationship Id="rId1" Type="http://schemas.openxmlformats.org/officeDocument/2006/relationships/tags" Target="../tags/tag5.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70.wav"/><Relationship Id="rId1" Type="http://schemas.openxmlformats.org/officeDocument/2006/relationships/tags" Target="../tags/tag41.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image" Target="../media/image12.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71.wav"/><Relationship Id="rId1" Type="http://schemas.openxmlformats.org/officeDocument/2006/relationships/tags" Target="../tags/tag42.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image" Target="../media/image12.jpe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72.wav"/></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73.wav"/><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37.jpeg"/></Relationships>
</file>

<file path=ppt/slides/_rels/slide7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audio" Target="../media/audio74.wav"/><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hyperlink" Target="http://www.onbuildingasociety.org/" TargetMode="External"/><Relationship Id="rId2" Type="http://schemas.openxmlformats.org/officeDocument/2006/relationships/slideLayout" Target="../slideLayouts/slideLayout2.xml"/><Relationship Id="rId1" Type="http://schemas.openxmlformats.org/officeDocument/2006/relationships/audio" Target="../media/audio75.wav"/><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76.wav"/></Relationships>
</file>

<file path=ppt/slides/_rels/slide7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www.gospelofmark.org/" TargetMode="External"/><Relationship Id="rId7" Type="http://schemas.openxmlformats.org/officeDocument/2006/relationships/hyperlink" Target="http://www.onbuildingasociety.org/" TargetMode="External"/><Relationship Id="rId2" Type="http://schemas.openxmlformats.org/officeDocument/2006/relationships/slideLayout" Target="../slideLayouts/slideLayout2.xml"/><Relationship Id="rId1" Type="http://schemas.openxmlformats.org/officeDocument/2006/relationships/audio" Target="../media/audio77.wav"/><Relationship Id="rId6" Type="http://schemas.openxmlformats.org/officeDocument/2006/relationships/hyperlink" Target="http://www.valuesclarification.org/" TargetMode="External"/><Relationship Id="rId5" Type="http://schemas.openxmlformats.org/officeDocument/2006/relationships/hyperlink" Target="http://www.gospelofluke.org/" TargetMode="External"/><Relationship Id="rId4" Type="http://schemas.openxmlformats.org/officeDocument/2006/relationships/hyperlink" Target="http://www.gospelofmatthew.or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audio" Target="../media/audio78.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9.wav"/><Relationship Id="rId1" Type="http://schemas.openxmlformats.org/officeDocument/2006/relationships/tags" Target="../tags/tag6.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68544"/>
          </a:xfrm>
        </p:spPr>
        <p:txBody>
          <a:bodyPr>
            <a:normAutofit/>
          </a:bodyPr>
          <a:lstStyle/>
          <a:p>
            <a:r>
              <a:rPr lang="en-AU" dirty="0" smtClean="0">
                <a:latin typeface="Script MT Bold" pitchFamily="66" charset="0"/>
              </a:rPr>
              <a:t>Values	Clarification</a:t>
            </a:r>
            <a:br>
              <a:rPr lang="en-AU" dirty="0" smtClean="0">
                <a:latin typeface="Script MT Bold" pitchFamily="66" charset="0"/>
              </a:rPr>
            </a:br>
            <a:r>
              <a:rPr lang="en-AU" dirty="0" smtClean="0">
                <a:latin typeface="Script MT Bold" pitchFamily="66" charset="0"/>
              </a:rPr>
              <a:t>for Stage One of</a:t>
            </a:r>
            <a:br>
              <a:rPr lang="en-AU" dirty="0" smtClean="0">
                <a:latin typeface="Script MT Bold" pitchFamily="66" charset="0"/>
              </a:rPr>
            </a:br>
            <a:r>
              <a:rPr lang="en-AU" dirty="0" smtClean="0">
                <a:latin typeface="Script MT Bold" pitchFamily="66" charset="0"/>
              </a:rPr>
              <a:t>“On Building a Society”</a:t>
            </a:r>
            <a:endParaRPr lang="en-AU" dirty="0"/>
          </a:p>
        </p:txBody>
      </p:sp>
      <p:pic>
        <p:nvPicPr>
          <p:cNvPr id="4" name="Picture 2" descr="C:\Documents and Settings\User\My Documents\mich 18 july laptop\www-valuesclarification-youtube\better-30-pictures\DSC00046.JPG"/>
          <p:cNvPicPr>
            <a:picLocks noGrp="1" noChangeAspect="1" noChangeArrowheads="1"/>
          </p:cNvPicPr>
          <p:nvPr>
            <p:ph idx="1"/>
          </p:nvPr>
        </p:nvPicPr>
        <p:blipFill>
          <a:blip r:embed="rId4" cstate="print"/>
          <a:srcRect/>
          <a:stretch>
            <a:fillRect/>
          </a:stretch>
        </p:blipFill>
        <p:spPr bwMode="auto">
          <a:xfrm>
            <a:off x="1427711" y="3143248"/>
            <a:ext cx="6288578" cy="3000395"/>
          </a:xfrm>
          <a:prstGeom prst="rect">
            <a:avLst/>
          </a:prstGeom>
          <a:noFill/>
        </p:spPr>
      </p:pic>
      <p:pic>
        <p:nvPicPr>
          <p:cNvPr id="6" name="~PP2940.WAV">
            <a:hlinkClick r:id="" action="ppaction://media"/>
          </p:cNvPr>
          <p:cNvPicPr>
            <a:picLocks noRot="1" noChangeAspect="1"/>
          </p:cNvPicPr>
          <p:nvPr>
            <a:wavAudioFile r:embed="rId2" name="~PP2940.WAV"/>
          </p:nvPr>
        </p:nvPicPr>
        <p:blipFill>
          <a:blip r:embed="rId5"/>
          <a:stretch>
            <a:fillRect/>
          </a:stretch>
        </p:blipFill>
        <p:spPr>
          <a:xfrm>
            <a:off x="8639175" y="6353175"/>
            <a:ext cx="304800" cy="304800"/>
          </a:xfrm>
          <a:prstGeom prst="rect">
            <a:avLst/>
          </a:prstGeom>
        </p:spPr>
      </p:pic>
    </p:spTree>
    <p:custDataLst>
      <p:tags r:id="rId1"/>
    </p:custDataLst>
  </p:cSld>
  <p:clrMapOvr>
    <a:masterClrMapping/>
  </p:clrMapOvr>
  <p:transition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
            </a:r>
            <a:br>
              <a:rPr lang="en-AU" dirty="0" smtClean="0"/>
            </a:br>
            <a:r>
              <a:rPr lang="en-AU" dirty="0" smtClean="0"/>
              <a:t>	</a:t>
            </a:r>
            <a:r>
              <a:rPr lang="en-AU" sz="3600" dirty="0" smtClean="0"/>
              <a:t>In this Section, where did Jesus Go?</a:t>
            </a:r>
            <a:br>
              <a:rPr lang="en-AU" sz="3600" dirty="0" smtClean="0"/>
            </a:br>
            <a:r>
              <a:rPr lang="en-AU" sz="3600" dirty="0" smtClean="0"/>
              <a:t>	Each place acts as a paragraph “hook”</a:t>
            </a:r>
            <a:br>
              <a:rPr lang="en-AU" sz="3600" dirty="0" smtClean="0"/>
            </a:br>
            <a:endParaRPr lang="en-AU" sz="3600" dirty="0"/>
          </a:p>
        </p:txBody>
      </p:sp>
      <p:sp>
        <p:nvSpPr>
          <p:cNvPr id="3" name="Content Placeholder 2"/>
          <p:cNvSpPr>
            <a:spLocks noGrp="1"/>
          </p:cNvSpPr>
          <p:nvPr>
            <p:ph idx="1"/>
          </p:nvPr>
        </p:nvSpPr>
        <p:spPr>
          <a:xfrm>
            <a:off x="457200" y="1785926"/>
            <a:ext cx="8229600" cy="4340237"/>
          </a:xfrm>
        </p:spPr>
        <p:txBody>
          <a:bodyPr>
            <a:normAutofit fontScale="92500" lnSpcReduction="20000"/>
          </a:bodyPr>
          <a:lstStyle/>
          <a:p>
            <a:r>
              <a:rPr lang="en-AU" dirty="0" smtClean="0"/>
              <a:t>Into the desert		</a:t>
            </a:r>
            <a:r>
              <a:rPr lang="en-AU" sz="2000" dirty="0" smtClean="0"/>
              <a:t>(1:9-11)</a:t>
            </a:r>
            <a:endParaRPr lang="en-AU" dirty="0" smtClean="0"/>
          </a:p>
          <a:p>
            <a:r>
              <a:rPr lang="en-AU" dirty="0" err="1" smtClean="0"/>
              <a:t>Gallilee</a:t>
            </a:r>
            <a:r>
              <a:rPr lang="en-AU" dirty="0" smtClean="0"/>
              <a:t>/Sea		</a:t>
            </a:r>
            <a:r>
              <a:rPr lang="en-AU" sz="2200" dirty="0" smtClean="0"/>
              <a:t>(1:12-13)</a:t>
            </a:r>
          </a:p>
          <a:p>
            <a:r>
              <a:rPr lang="en-AU" dirty="0" smtClean="0"/>
              <a:t>From Nazareth		</a:t>
            </a:r>
            <a:r>
              <a:rPr lang="en-AU" sz="2200" dirty="0" smtClean="0"/>
              <a:t>(1:14-20)</a:t>
            </a:r>
            <a:r>
              <a:rPr lang="en-AU" dirty="0" smtClean="0"/>
              <a:t>	</a:t>
            </a:r>
          </a:p>
          <a:p>
            <a:r>
              <a:rPr lang="en-AU" dirty="0" smtClean="0"/>
              <a:t>Capernaum/Synagogue    </a:t>
            </a:r>
            <a:r>
              <a:rPr lang="en-AU" sz="2200" dirty="0" smtClean="0"/>
              <a:t>(1:21-28)</a:t>
            </a:r>
          </a:p>
          <a:p>
            <a:r>
              <a:rPr lang="en-AU" dirty="0" smtClean="0"/>
              <a:t>House of Simon	</a:t>
            </a:r>
            <a:r>
              <a:rPr lang="en-AU" sz="2200" dirty="0" smtClean="0"/>
              <a:t>(1:29-34)</a:t>
            </a:r>
          </a:p>
          <a:p>
            <a:r>
              <a:rPr lang="en-AU" dirty="0" smtClean="0"/>
              <a:t>A Lonely place		</a:t>
            </a:r>
            <a:r>
              <a:rPr lang="en-AU" sz="2200" dirty="0" smtClean="0"/>
              <a:t>(1:35-37)</a:t>
            </a:r>
          </a:p>
          <a:p>
            <a:r>
              <a:rPr lang="en-AU" dirty="0" smtClean="0"/>
              <a:t>He came out (of home)     </a:t>
            </a:r>
            <a:r>
              <a:rPr lang="en-AU" sz="2200" dirty="0" smtClean="0"/>
              <a:t>(1:38)</a:t>
            </a:r>
          </a:p>
          <a:p>
            <a:r>
              <a:rPr lang="en-AU" dirty="0" smtClean="0"/>
              <a:t>Galilee/seaside		</a:t>
            </a:r>
            <a:r>
              <a:rPr lang="en-AU" sz="2200" dirty="0" smtClean="0"/>
              <a:t>(1:39-45)</a:t>
            </a:r>
          </a:p>
          <a:p>
            <a:r>
              <a:rPr lang="en-AU" dirty="0" smtClean="0"/>
              <a:t>Capernaum/Home	</a:t>
            </a:r>
            <a:r>
              <a:rPr lang="en-AU" sz="2200" dirty="0" smtClean="0"/>
              <a:t>(2:1-12)</a:t>
            </a:r>
          </a:p>
          <a:p>
            <a:endParaRPr lang="en-AU" dirty="0"/>
          </a:p>
        </p:txBody>
      </p:sp>
      <p:pic>
        <p:nvPicPr>
          <p:cNvPr id="4" name="Picture 2" descr="C:\Documents and Settings\User\My Documents\mich 18 july laptop\www-valuesclarification-youtube\better-30-pictures\onbuildingasociety_026.jpg"/>
          <p:cNvPicPr>
            <a:picLocks noChangeAspect="1" noChangeArrowheads="1"/>
          </p:cNvPicPr>
          <p:nvPr/>
        </p:nvPicPr>
        <p:blipFill>
          <a:blip r:embed="rId4"/>
          <a:srcRect/>
          <a:stretch>
            <a:fillRect/>
          </a:stretch>
        </p:blipFill>
        <p:spPr bwMode="auto">
          <a:xfrm>
            <a:off x="6000760" y="1785926"/>
            <a:ext cx="2428892" cy="4691074"/>
          </a:xfrm>
          <a:prstGeom prst="rect">
            <a:avLst/>
          </a:prstGeom>
          <a:noFill/>
        </p:spPr>
      </p:pic>
      <p:pic>
        <p:nvPicPr>
          <p:cNvPr id="1026" name="Picture 2" descr="C:\Documents and Settings\User\My Documents\mich 18 august laptop\www-valuesclarification-youtube\arrow.JPG"/>
          <p:cNvPicPr>
            <a:picLocks noChangeAspect="1" noChangeArrowheads="1"/>
          </p:cNvPicPr>
          <p:nvPr/>
        </p:nvPicPr>
        <p:blipFill>
          <a:blip r:embed="rId5" cstate="print"/>
          <a:srcRect/>
          <a:stretch>
            <a:fillRect/>
          </a:stretch>
        </p:blipFill>
        <p:spPr bwMode="auto">
          <a:xfrm rot="20557319">
            <a:off x="545629" y="422675"/>
            <a:ext cx="1032997" cy="928978"/>
          </a:xfrm>
          <a:prstGeom prst="rect">
            <a:avLst/>
          </a:prstGeom>
          <a:noFill/>
        </p:spPr>
      </p:pic>
      <p:pic>
        <p:nvPicPr>
          <p:cNvPr id="8" name="~PP1015.WAV">
            <a:hlinkClick r:id="" action="ppaction://media"/>
          </p:cNvPr>
          <p:cNvPicPr>
            <a:picLocks noRot="1" noChangeAspect="1"/>
          </p:cNvPicPr>
          <p:nvPr>
            <a:wavAudioFile r:embed="rId2" name="~PP1015.WAV"/>
          </p:nvPr>
        </p:nvPicPr>
        <p:blipFill>
          <a:blip r:embed="rId6"/>
          <a:stretch>
            <a:fillRect/>
          </a:stretch>
        </p:blipFill>
        <p:spPr>
          <a:xfrm>
            <a:off x="8639175" y="6353175"/>
            <a:ext cx="304800" cy="304800"/>
          </a:xfrm>
          <a:prstGeom prst="rect">
            <a:avLst/>
          </a:prstGeom>
        </p:spPr>
      </p:pic>
    </p:spTree>
    <p:custDataLst>
      <p:tags r:id="rId1"/>
    </p:custDataLst>
  </p:cSld>
  <p:clrMapOvr>
    <a:masterClrMapping/>
  </p:clrMapOvr>
  <p:transition advTm="3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000504"/>
          </a:xfrm>
        </p:spPr>
        <p:txBody>
          <a:bodyPr>
            <a:normAutofit/>
          </a:bodyPr>
          <a:lstStyle/>
          <a:p>
            <a:r>
              <a:rPr lang="en-AU" sz="3000" dirty="0" smtClean="0"/>
              <a:t>In continuing, run the next places or paragraph “hooks” backwards!</a:t>
            </a:r>
            <a:br>
              <a:rPr lang="en-AU" sz="3000" dirty="0" smtClean="0"/>
            </a:br>
            <a:r>
              <a:rPr lang="en-AU" dirty="0" smtClean="0"/>
              <a:t/>
            </a:r>
            <a:br>
              <a:rPr lang="en-AU" dirty="0" smtClean="0"/>
            </a:br>
            <a:r>
              <a:rPr lang="en-AU" dirty="0" smtClean="0"/>
              <a:t/>
            </a:r>
            <a:br>
              <a:rPr lang="en-AU" dirty="0" smtClean="0"/>
            </a:br>
            <a:endParaRPr lang="en-AU" dirty="0"/>
          </a:p>
        </p:txBody>
      </p:sp>
      <p:sp>
        <p:nvSpPr>
          <p:cNvPr id="5" name="Content Placeholder 4"/>
          <p:cNvSpPr>
            <a:spLocks noGrp="1"/>
          </p:cNvSpPr>
          <p:nvPr>
            <p:ph idx="1"/>
          </p:nvPr>
        </p:nvSpPr>
        <p:spPr>
          <a:xfrm>
            <a:off x="457200" y="1428736"/>
            <a:ext cx="8229600" cy="4697427"/>
          </a:xfrm>
        </p:spPr>
        <p:txBody>
          <a:bodyPr>
            <a:normAutofit fontScale="92500" lnSpcReduction="10000"/>
          </a:bodyPr>
          <a:lstStyle/>
          <a:p>
            <a:endParaRPr lang="en-AU" dirty="0" smtClean="0"/>
          </a:p>
          <a:p>
            <a:r>
              <a:rPr lang="en-AU" dirty="0" smtClean="0"/>
              <a:t>Home		</a:t>
            </a:r>
            <a:r>
              <a:rPr lang="en-AU" sz="2200" dirty="0" smtClean="0"/>
              <a:t>(3:20-35)</a:t>
            </a:r>
          </a:p>
          <a:p>
            <a:r>
              <a:rPr lang="en-AU" dirty="0" smtClean="0"/>
              <a:t>Into the mountains  </a:t>
            </a:r>
            <a:r>
              <a:rPr lang="en-AU" sz="2200" dirty="0" smtClean="0"/>
              <a:t>(3:13-19)</a:t>
            </a:r>
          </a:p>
          <a:p>
            <a:r>
              <a:rPr lang="en-AU" dirty="0" smtClean="0"/>
              <a:t>Sea			</a:t>
            </a:r>
            <a:r>
              <a:rPr lang="en-AU" sz="2200" dirty="0" smtClean="0"/>
              <a:t>(3:7-12)</a:t>
            </a:r>
          </a:p>
          <a:p>
            <a:r>
              <a:rPr lang="en-AU" dirty="0" smtClean="0"/>
              <a:t>Synagogue	</a:t>
            </a:r>
            <a:r>
              <a:rPr lang="en-AU" sz="2200" dirty="0" smtClean="0"/>
              <a:t>(3:1-6)</a:t>
            </a:r>
          </a:p>
          <a:p>
            <a:r>
              <a:rPr lang="en-AU" dirty="0" smtClean="0"/>
              <a:t>House of God	</a:t>
            </a:r>
            <a:r>
              <a:rPr lang="en-AU" sz="2200" dirty="0" smtClean="0"/>
              <a:t>(2:26-28)</a:t>
            </a:r>
          </a:p>
          <a:p>
            <a:r>
              <a:rPr lang="en-AU" dirty="0" smtClean="0"/>
              <a:t>Grain fields	</a:t>
            </a:r>
            <a:r>
              <a:rPr lang="en-AU" sz="2200" dirty="0" smtClean="0"/>
              <a:t>(2:23-25)</a:t>
            </a:r>
          </a:p>
          <a:p>
            <a:r>
              <a:rPr lang="en-AU" dirty="0" smtClean="0"/>
              <a:t>Came (out)	</a:t>
            </a:r>
            <a:r>
              <a:rPr lang="en-AU" sz="2200" dirty="0" smtClean="0"/>
              <a:t>(2:13-14)</a:t>
            </a:r>
          </a:p>
          <a:p>
            <a:r>
              <a:rPr lang="en-AU" dirty="0" smtClean="0"/>
              <a:t>Beside sea	</a:t>
            </a:r>
            <a:r>
              <a:rPr lang="en-AU" sz="2200" dirty="0" smtClean="0"/>
              <a:t>(2:13-14)</a:t>
            </a:r>
            <a:endParaRPr lang="en-AU" sz="2200" dirty="0"/>
          </a:p>
        </p:txBody>
      </p:sp>
      <p:pic>
        <p:nvPicPr>
          <p:cNvPr id="6" name="Picture 2" descr="C:\Documents and Settings\User\My Documents\mich 18 jan laptop\www-valuesclarification\arrow2.JPG"/>
          <p:cNvPicPr>
            <a:picLocks noChangeAspect="1" noChangeArrowheads="1"/>
          </p:cNvPicPr>
          <p:nvPr/>
        </p:nvPicPr>
        <p:blipFill>
          <a:blip r:embed="rId4" cstate="print"/>
          <a:srcRect/>
          <a:stretch>
            <a:fillRect/>
          </a:stretch>
        </p:blipFill>
        <p:spPr bwMode="auto">
          <a:xfrm rot="21257762">
            <a:off x="6434639" y="1925402"/>
            <a:ext cx="1406724" cy="3983038"/>
          </a:xfrm>
          <a:prstGeom prst="rect">
            <a:avLst/>
          </a:prstGeom>
          <a:noFill/>
        </p:spPr>
      </p:pic>
      <p:pic>
        <p:nvPicPr>
          <p:cNvPr id="7" name="~PP845.WAV">
            <a:hlinkClick r:id="" action="ppaction://media"/>
          </p:cNvPr>
          <p:cNvPicPr>
            <a:picLocks noRot="1" noChangeAspect="1"/>
          </p:cNvPicPr>
          <p:nvPr>
            <a:wavAudioFile r:embed="rId2" name="~PP845.WAV"/>
          </p:nvPr>
        </p:nvPicPr>
        <p:blipFill>
          <a:blip r:embed="rId5"/>
          <a:stretch>
            <a:fillRect/>
          </a:stretch>
        </p:blipFill>
        <p:spPr>
          <a:xfrm>
            <a:off x="8639175" y="6353175"/>
            <a:ext cx="304800" cy="304800"/>
          </a:xfrm>
          <a:prstGeom prst="rect">
            <a:avLst/>
          </a:prstGeom>
        </p:spPr>
      </p:pic>
    </p:spTree>
    <p:custDataLst>
      <p:tags r:id="rId1"/>
    </p:custDataLst>
  </p:cSld>
  <p:clrMapOvr>
    <a:masterClrMapping/>
  </p:clrMapOvr>
  <p:transition advTm="2300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smtClean="0"/>
              <a:t>The overall list forms an</a:t>
            </a:r>
            <a:br>
              <a:rPr lang="en-AU" sz="3200" dirty="0" smtClean="0"/>
            </a:br>
            <a:r>
              <a:rPr lang="en-AU" sz="3200" dirty="0" smtClean="0"/>
              <a:t> “inverted circle” </a:t>
            </a:r>
            <a:endParaRPr lang="en-AU" sz="3200" dirty="0"/>
          </a:p>
        </p:txBody>
      </p:sp>
      <p:pic>
        <p:nvPicPr>
          <p:cNvPr id="2050" name="Picture 2" descr="C:\Documents and Settings\User\My Documents\mich 18 july laptop\www-valuesclarification-youtube\better-30-pictures\Pic_0811_111.jpg"/>
          <p:cNvPicPr>
            <a:picLocks noGrp="1" noChangeAspect="1" noChangeArrowheads="1"/>
          </p:cNvPicPr>
          <p:nvPr>
            <p:ph idx="1"/>
          </p:nvPr>
        </p:nvPicPr>
        <p:blipFill>
          <a:blip r:embed="rId4"/>
          <a:srcRect/>
          <a:stretch>
            <a:fillRect/>
          </a:stretch>
        </p:blipFill>
        <p:spPr bwMode="auto">
          <a:xfrm>
            <a:off x="1554691" y="1600200"/>
            <a:ext cx="6034617" cy="4525963"/>
          </a:xfrm>
          <a:prstGeom prst="rect">
            <a:avLst/>
          </a:prstGeom>
          <a:noFill/>
        </p:spPr>
      </p:pic>
      <p:pic>
        <p:nvPicPr>
          <p:cNvPr id="6" name="~PP1682.WAV">
            <a:hlinkClick r:id="" action="ppaction://media"/>
          </p:cNvPr>
          <p:cNvPicPr>
            <a:picLocks noRot="1" noChangeAspect="1"/>
          </p:cNvPicPr>
          <p:nvPr>
            <a:wavAudioFile r:embed="rId2" name="~PP1682.WAV"/>
          </p:nvPr>
        </p:nvPicPr>
        <p:blipFill>
          <a:blip r:embed="rId5"/>
          <a:stretch>
            <a:fillRect/>
          </a:stretch>
        </p:blipFill>
        <p:spPr>
          <a:xfrm>
            <a:off x="8639175" y="6353175"/>
            <a:ext cx="304800" cy="304800"/>
          </a:xfrm>
          <a:prstGeom prst="rect">
            <a:avLst/>
          </a:prstGeom>
        </p:spPr>
      </p:pic>
    </p:spTree>
    <p:custDataLst>
      <p:tags r:id="rId1"/>
    </p:custDataLst>
  </p:cSld>
  <p:clrMapOvr>
    <a:masterClrMapping/>
  </p:clrMapOvr>
  <p:transition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3000" fill="hold"/>
                                        <p:tgtEl>
                                          <p:spTgt spid="2050"/>
                                        </p:tgtEl>
                                        <p:attrNameLst>
                                          <p:attrName>ppt_x</p:attrName>
                                        </p:attrNameLst>
                                      </p:cBhvr>
                                      <p:tavLst>
                                        <p:tav tm="0">
                                          <p:val>
                                            <p:strVal val="#ppt_x"/>
                                          </p:val>
                                        </p:tav>
                                        <p:tav tm="100000">
                                          <p:val>
                                            <p:strVal val="#ppt_x"/>
                                          </p:val>
                                        </p:tav>
                                      </p:tavLst>
                                    </p:anim>
                                    <p:anim calcmode="lin" valueType="num">
                                      <p:cBhvr additive="base">
                                        <p:cTn id="12" dur="30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528"/>
          </a:xfrm>
        </p:spPr>
        <p:txBody>
          <a:bodyPr>
            <a:normAutofit fontScale="90000"/>
          </a:bodyPr>
          <a:lstStyle/>
          <a:p>
            <a:endParaRPr lang="en-AU" dirty="0"/>
          </a:p>
        </p:txBody>
      </p:sp>
      <p:sp>
        <p:nvSpPr>
          <p:cNvPr id="3" name="Content Placeholder 2"/>
          <p:cNvSpPr>
            <a:spLocks noGrp="1"/>
          </p:cNvSpPr>
          <p:nvPr>
            <p:ph idx="1"/>
          </p:nvPr>
        </p:nvSpPr>
        <p:spPr>
          <a:xfrm>
            <a:off x="457200" y="642918"/>
            <a:ext cx="8229600" cy="5786478"/>
          </a:xfrm>
        </p:spPr>
        <p:txBody>
          <a:bodyPr>
            <a:normAutofit fontScale="70000" lnSpcReduction="20000"/>
          </a:bodyPr>
          <a:lstStyle/>
          <a:p>
            <a:pPr>
              <a:buNone/>
            </a:pPr>
            <a:r>
              <a:rPr lang="en-AU" dirty="0" smtClean="0"/>
              <a:t>		From Nazareth	             ....	Home</a:t>
            </a:r>
          </a:p>
          <a:p>
            <a:endParaRPr lang="en-AU" dirty="0" smtClean="0"/>
          </a:p>
          <a:p>
            <a:pPr>
              <a:buNone/>
            </a:pPr>
            <a:r>
              <a:rPr lang="en-AU" dirty="0" smtClean="0"/>
              <a:t>		Into the desert			Into the mountains</a:t>
            </a:r>
          </a:p>
          <a:p>
            <a:endParaRPr lang="en-AU" dirty="0" smtClean="0"/>
          </a:p>
          <a:p>
            <a:pPr>
              <a:buNone/>
            </a:pPr>
            <a:r>
              <a:rPr lang="en-AU" dirty="0" smtClean="0"/>
              <a:t>		Galilee/Sea			Sea</a:t>
            </a:r>
          </a:p>
          <a:p>
            <a:endParaRPr lang="en-AU" dirty="0" smtClean="0"/>
          </a:p>
          <a:p>
            <a:pPr>
              <a:buNone/>
            </a:pPr>
            <a:r>
              <a:rPr lang="en-AU" dirty="0" smtClean="0"/>
              <a:t>		Capernaum/Synagogue		Synagogue</a:t>
            </a:r>
          </a:p>
          <a:p>
            <a:endParaRPr lang="en-AU" dirty="0" smtClean="0"/>
          </a:p>
          <a:p>
            <a:pPr>
              <a:buNone/>
            </a:pPr>
            <a:r>
              <a:rPr lang="en-AU" dirty="0" smtClean="0"/>
              <a:t>		House of Simon			(House of God)</a:t>
            </a:r>
          </a:p>
          <a:p>
            <a:endParaRPr lang="en-AU" dirty="0" smtClean="0"/>
          </a:p>
          <a:p>
            <a:pPr>
              <a:buNone/>
            </a:pPr>
            <a:r>
              <a:rPr lang="en-AU" dirty="0" smtClean="0"/>
              <a:t>		A Lonely place			Grain fields</a:t>
            </a:r>
          </a:p>
          <a:p>
            <a:endParaRPr lang="en-AU" dirty="0" smtClean="0"/>
          </a:p>
          <a:p>
            <a:pPr>
              <a:buNone/>
            </a:pPr>
            <a:r>
              <a:rPr lang="en-AU" dirty="0" smtClean="0"/>
              <a:t>		He came out (of home)		He came (out)</a:t>
            </a:r>
          </a:p>
          <a:p>
            <a:endParaRPr lang="en-AU" dirty="0" smtClean="0"/>
          </a:p>
          <a:p>
            <a:pPr>
              <a:buNone/>
            </a:pPr>
            <a:r>
              <a:rPr lang="en-AU" dirty="0" smtClean="0"/>
              <a:t>		Galilee/seaside			Beside the sea</a:t>
            </a:r>
          </a:p>
          <a:p>
            <a:endParaRPr lang="en-AU" dirty="0" smtClean="0"/>
          </a:p>
          <a:p>
            <a:pPr>
              <a:buNone/>
            </a:pPr>
            <a:r>
              <a:rPr lang="en-AU" dirty="0" smtClean="0"/>
              <a:t>				Capernaum/Home</a:t>
            </a:r>
          </a:p>
          <a:p>
            <a:endParaRPr lang="en-AU" dirty="0"/>
          </a:p>
        </p:txBody>
      </p:sp>
      <p:pic>
        <p:nvPicPr>
          <p:cNvPr id="5" name="Picture 2" descr="C:\Documents and Settings\User\My Documents\mich 18 jan laptop\www-valuesclarification\arrow2.JPG"/>
          <p:cNvPicPr>
            <a:picLocks noChangeAspect="1" noChangeArrowheads="1"/>
          </p:cNvPicPr>
          <p:nvPr/>
        </p:nvPicPr>
        <p:blipFill>
          <a:blip r:embed="rId4" cstate="print"/>
          <a:srcRect/>
          <a:stretch>
            <a:fillRect/>
          </a:stretch>
        </p:blipFill>
        <p:spPr bwMode="auto">
          <a:xfrm rot="21331411">
            <a:off x="7778454" y="1421923"/>
            <a:ext cx="794572" cy="4486538"/>
          </a:xfrm>
          <a:prstGeom prst="rect">
            <a:avLst/>
          </a:prstGeom>
          <a:noFill/>
        </p:spPr>
      </p:pic>
      <p:pic>
        <p:nvPicPr>
          <p:cNvPr id="6" name="Picture 2" descr="C:\Documents and Settings\User\My Documents\mich 18 jan laptop\www-valuesclarification\arrow2.JPG"/>
          <p:cNvPicPr>
            <a:picLocks noChangeAspect="1" noChangeArrowheads="1"/>
          </p:cNvPicPr>
          <p:nvPr/>
        </p:nvPicPr>
        <p:blipFill>
          <a:blip r:embed="rId5" cstate="print"/>
          <a:srcRect/>
          <a:stretch>
            <a:fillRect/>
          </a:stretch>
        </p:blipFill>
        <p:spPr bwMode="auto">
          <a:xfrm rot="10454970">
            <a:off x="285720" y="1509555"/>
            <a:ext cx="861412" cy="3961069"/>
          </a:xfrm>
          <a:prstGeom prst="rect">
            <a:avLst/>
          </a:prstGeom>
          <a:noFill/>
        </p:spPr>
      </p:pic>
      <p:pic>
        <p:nvPicPr>
          <p:cNvPr id="8" name="~PP1312.WAV">
            <a:hlinkClick r:id="" action="ppaction://media"/>
          </p:cNvPr>
          <p:cNvPicPr>
            <a:picLocks noRot="1" noChangeAspect="1"/>
          </p:cNvPicPr>
          <p:nvPr>
            <a:wavAudioFile r:embed="rId2" name="~PP1312.WAV"/>
          </p:nvPr>
        </p:nvPicPr>
        <p:blipFill>
          <a:blip r:embed="rId6"/>
          <a:stretch>
            <a:fillRect/>
          </a:stretch>
        </p:blipFill>
        <p:spPr>
          <a:xfrm>
            <a:off x="8639175" y="6353175"/>
            <a:ext cx="304800" cy="304800"/>
          </a:xfrm>
          <a:prstGeom prst="rect">
            <a:avLst/>
          </a:prstGeom>
        </p:spPr>
      </p:pic>
    </p:spTree>
    <p:custDataLst>
      <p:tags r:id="rId1"/>
    </p:custDataLst>
  </p:cSld>
  <p:clrMapOvr>
    <a:masterClrMapping/>
  </p:clrMapOvr>
  <p:transition advTm="4700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AU" dirty="0" smtClean="0"/>
              <a:t>     </a:t>
            </a:r>
            <a:endParaRPr lang="en-AU" dirty="0"/>
          </a:p>
        </p:txBody>
      </p:sp>
      <p:pic>
        <p:nvPicPr>
          <p:cNvPr id="3074" name="Picture 2" descr="C:\Documents and Settings\User\My Documents\mich 18 july laptop\www-valuesclarification-youtube\better-30-pictures\Pic_0811_109.jpg"/>
          <p:cNvPicPr>
            <a:picLocks noGrp="1" noChangeAspect="1" noChangeArrowheads="1"/>
          </p:cNvPicPr>
          <p:nvPr>
            <p:ph idx="1"/>
          </p:nvPr>
        </p:nvPicPr>
        <p:blipFill>
          <a:blip r:embed="rId4"/>
          <a:srcRect/>
          <a:stretch>
            <a:fillRect/>
          </a:stretch>
        </p:blipFill>
        <p:spPr bwMode="auto">
          <a:xfrm>
            <a:off x="642911" y="500042"/>
            <a:ext cx="7929618" cy="5626121"/>
          </a:xfrm>
          <a:prstGeom prst="rect">
            <a:avLst/>
          </a:prstGeom>
          <a:noFill/>
        </p:spPr>
      </p:pic>
      <p:sp>
        <p:nvSpPr>
          <p:cNvPr id="6" name="Rectangle 5"/>
          <p:cNvSpPr/>
          <p:nvPr/>
        </p:nvSpPr>
        <p:spPr>
          <a:xfrm>
            <a:off x="2286000" y="2500306"/>
            <a:ext cx="4572000" cy="3170099"/>
          </a:xfrm>
          <a:prstGeom prst="rect">
            <a:avLst/>
          </a:prstGeom>
        </p:spPr>
        <p:txBody>
          <a:bodyPr wrap="square">
            <a:spAutoFit/>
          </a:bodyPr>
          <a:lstStyle/>
          <a:p>
            <a:r>
              <a:rPr lang="en-AU" sz="2000" b="1" dirty="0" smtClean="0"/>
              <a:t>1:9-12	.....		3:20-35</a:t>
            </a:r>
            <a:br>
              <a:rPr lang="en-AU" sz="2000" b="1" dirty="0" smtClean="0"/>
            </a:br>
            <a:r>
              <a:rPr lang="en-AU" sz="2000" b="1" dirty="0" smtClean="0"/>
              <a:t>1:12-13 	.....		3:13-19</a:t>
            </a:r>
            <a:br>
              <a:rPr lang="en-AU" sz="2000" b="1" dirty="0" smtClean="0"/>
            </a:br>
            <a:r>
              <a:rPr lang="en-AU" sz="2000" b="1" dirty="0" smtClean="0"/>
              <a:t>1:14-20	.....		3:7-12</a:t>
            </a:r>
            <a:br>
              <a:rPr lang="en-AU" sz="2000" b="1" dirty="0" smtClean="0"/>
            </a:br>
            <a:r>
              <a:rPr lang="en-AU" sz="2000" b="1" dirty="0" smtClean="0"/>
              <a:t>1:21-28	.....		3:1-6</a:t>
            </a:r>
            <a:br>
              <a:rPr lang="en-AU" sz="2000" b="1" dirty="0" smtClean="0"/>
            </a:br>
            <a:r>
              <a:rPr lang="en-AU" sz="2000" b="1" dirty="0" smtClean="0"/>
              <a:t>1:29-34 	.....		2:26-28</a:t>
            </a:r>
            <a:br>
              <a:rPr lang="en-AU" sz="2000" b="1" dirty="0" smtClean="0"/>
            </a:br>
            <a:r>
              <a:rPr lang="en-AU" sz="2000" b="1" dirty="0" smtClean="0"/>
              <a:t>1:35-37 	.....		2:23-25</a:t>
            </a:r>
            <a:br>
              <a:rPr lang="en-AU" sz="2000" b="1" dirty="0" smtClean="0"/>
            </a:br>
            <a:r>
              <a:rPr lang="en-AU" sz="2000" b="1" dirty="0" smtClean="0"/>
              <a:t>1:38  	.....		2:15-22</a:t>
            </a:r>
            <a:br>
              <a:rPr lang="en-AU" sz="2000" b="1" dirty="0" smtClean="0"/>
            </a:br>
            <a:r>
              <a:rPr lang="en-AU" sz="2000" b="1" dirty="0" smtClean="0"/>
              <a:t>1:39-45	.....		2:13-14</a:t>
            </a:r>
            <a:br>
              <a:rPr lang="en-AU" sz="2000" b="1" dirty="0" smtClean="0"/>
            </a:br>
            <a:r>
              <a:rPr lang="en-AU" sz="2000" b="1" dirty="0" smtClean="0"/>
              <a:t>	             2:1-12</a:t>
            </a:r>
            <a:r>
              <a:rPr lang="en-AU" sz="2000" dirty="0" smtClean="0"/>
              <a:t/>
            </a:r>
            <a:br>
              <a:rPr lang="en-AU" sz="2000" dirty="0" smtClean="0"/>
            </a:br>
            <a:endParaRPr lang="en-AU" sz="2000" dirty="0"/>
          </a:p>
        </p:txBody>
      </p:sp>
      <p:sp>
        <p:nvSpPr>
          <p:cNvPr id="7" name="Rectangle 6"/>
          <p:cNvSpPr/>
          <p:nvPr/>
        </p:nvSpPr>
        <p:spPr>
          <a:xfrm>
            <a:off x="1928794" y="571480"/>
            <a:ext cx="3251481" cy="369332"/>
          </a:xfrm>
          <a:prstGeom prst="rect">
            <a:avLst/>
          </a:prstGeom>
        </p:spPr>
        <p:txBody>
          <a:bodyPr wrap="square">
            <a:spAutoFit/>
          </a:bodyPr>
          <a:lstStyle/>
          <a:p>
            <a:r>
              <a:rPr lang="en-AU" b="1" dirty="0" smtClean="0"/>
              <a:t>References</a:t>
            </a:r>
            <a:endParaRPr lang="en-AU" b="1" dirty="0"/>
          </a:p>
        </p:txBody>
      </p:sp>
      <p:pic>
        <p:nvPicPr>
          <p:cNvPr id="9" name="~PP2178.WAV">
            <a:hlinkClick r:id="" action="ppaction://media"/>
          </p:cNvPr>
          <p:cNvPicPr>
            <a:picLocks noRot="1" noChangeAspect="1"/>
          </p:cNvPicPr>
          <p:nvPr>
            <a:wavAudioFile r:embed="rId2" name="~PP2178.WAV"/>
          </p:nvPr>
        </p:nvPicPr>
        <p:blipFill>
          <a:blip r:embed="rId5"/>
          <a:stretch>
            <a:fillRect/>
          </a:stretch>
        </p:blipFill>
        <p:spPr>
          <a:xfrm>
            <a:off x="8639175" y="6353175"/>
            <a:ext cx="304800" cy="304800"/>
          </a:xfrm>
          <a:prstGeom prst="rect">
            <a:avLst/>
          </a:prstGeom>
        </p:spPr>
      </p:pic>
    </p:spTree>
    <p:custDataLst>
      <p:tags r:id="rId1"/>
    </p:custDataLst>
  </p:cSld>
  <p:clrMapOvr>
    <a:masterClrMapping/>
  </p:clrMapOvr>
  <p:transition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3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5404"/>
          </a:xfrm>
        </p:spPr>
        <p:txBody>
          <a:bodyPr>
            <a:normAutofit fontScale="90000"/>
          </a:bodyPr>
          <a:lstStyle/>
          <a:p>
            <a:endParaRPr lang="en-AU" dirty="0"/>
          </a:p>
        </p:txBody>
      </p:sp>
      <p:sp>
        <p:nvSpPr>
          <p:cNvPr id="3" name="Content Placeholder 2"/>
          <p:cNvSpPr>
            <a:spLocks noGrp="1"/>
          </p:cNvSpPr>
          <p:nvPr>
            <p:ph idx="1"/>
          </p:nvPr>
        </p:nvSpPr>
        <p:spPr>
          <a:xfrm>
            <a:off x="457200" y="571480"/>
            <a:ext cx="8229600" cy="5554683"/>
          </a:xfrm>
        </p:spPr>
        <p:txBody>
          <a:bodyPr/>
          <a:lstStyle/>
          <a:p>
            <a:r>
              <a:rPr lang="en-AU" dirty="0" smtClean="0"/>
              <a:t>In the stories about Jesus as he goes from place to place there is constant reference to him as a figure of authority. </a:t>
            </a:r>
          </a:p>
          <a:p>
            <a:endParaRPr lang="en-AU" dirty="0" smtClean="0"/>
          </a:p>
          <a:p>
            <a:r>
              <a:rPr lang="en-AU" dirty="0" smtClean="0"/>
              <a:t>This brings us to wonder what authority is based upon.</a:t>
            </a:r>
          </a:p>
          <a:p>
            <a:endParaRPr lang="en-AU" dirty="0" smtClean="0"/>
          </a:p>
          <a:p>
            <a:r>
              <a:rPr lang="en-AU" dirty="0" smtClean="0"/>
              <a:t>The paragraph pairs appear to answer this. </a:t>
            </a:r>
            <a:endParaRPr lang="en-AU" dirty="0"/>
          </a:p>
        </p:txBody>
      </p:sp>
      <p:pic>
        <p:nvPicPr>
          <p:cNvPr id="6" name="~PP1318.WAV">
            <a:hlinkClick r:id="" action="ppaction://media"/>
          </p:cNvPr>
          <p:cNvPicPr>
            <a:picLocks noRot="1" noChangeAspect="1"/>
          </p:cNvPicPr>
          <p:nvPr>
            <a:wavAudioFile r:embed="rId1" name="~PP1318.WAV"/>
          </p:nvPr>
        </p:nvPicPr>
        <p:blipFill>
          <a:blip r:embed="rId3"/>
          <a:stretch>
            <a:fillRect/>
          </a:stretch>
        </p:blipFill>
        <p:spPr>
          <a:xfrm>
            <a:off x="8639175" y="6353175"/>
            <a:ext cx="304800" cy="304800"/>
          </a:xfrm>
          <a:prstGeom prst="rect">
            <a:avLst/>
          </a:prstGeom>
        </p:spPr>
      </p:pic>
    </p:spTree>
  </p:cSld>
  <p:clrMapOvr>
    <a:masterClrMapping/>
  </p:clrMapOvr>
  <p:transition advTm="2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54230"/>
          </a:xfrm>
        </p:spPr>
        <p:txBody>
          <a:bodyPr>
            <a:normAutofit/>
          </a:bodyPr>
          <a:lstStyle/>
          <a:p>
            <a:r>
              <a:rPr lang="en-AU" sz="2800" dirty="0" smtClean="0"/>
              <a:t>Besides the places there are more parallels between the paragraphs e.g. </a:t>
            </a:r>
            <a:r>
              <a:rPr lang="en-AU" sz="3300" dirty="0" smtClean="0"/>
              <a:t>in the </a:t>
            </a:r>
            <a:r>
              <a:rPr lang="en-AU" sz="3300" b="1" dirty="0" smtClean="0"/>
              <a:t>1st Paragraph Pair</a:t>
            </a:r>
            <a:r>
              <a:rPr lang="en-AU" sz="3300" dirty="0" smtClean="0"/>
              <a:t> of Section A </a:t>
            </a:r>
            <a:r>
              <a:rPr lang="en-AU" sz="2800" dirty="0" smtClean="0"/>
              <a:t>1:9-11 and 3:20-35 </a:t>
            </a:r>
            <a:endParaRPr lang="en-AU" sz="2800" dirty="0"/>
          </a:p>
        </p:txBody>
      </p:sp>
      <p:sp>
        <p:nvSpPr>
          <p:cNvPr id="3" name="Content Placeholder 2"/>
          <p:cNvSpPr>
            <a:spLocks noGrp="1"/>
          </p:cNvSpPr>
          <p:nvPr>
            <p:ph idx="1"/>
          </p:nvPr>
        </p:nvSpPr>
        <p:spPr>
          <a:xfrm>
            <a:off x="457200" y="2786058"/>
            <a:ext cx="8229600" cy="3340105"/>
          </a:xfrm>
        </p:spPr>
        <p:txBody>
          <a:bodyPr>
            <a:normAutofit/>
          </a:bodyPr>
          <a:lstStyle/>
          <a:p>
            <a:pPr>
              <a:buNone/>
            </a:pPr>
            <a:r>
              <a:rPr lang="en-AU" sz="3000" dirty="0" smtClean="0"/>
              <a:t>1.	cf. home base		</a:t>
            </a:r>
            <a:r>
              <a:rPr lang="en-AU" sz="3000" dirty="0" err="1" smtClean="0"/>
              <a:t>1b</a:t>
            </a:r>
            <a:r>
              <a:rPr lang="en-AU" sz="3000" dirty="0" smtClean="0"/>
              <a:t>.	cf. home base</a:t>
            </a:r>
          </a:p>
          <a:p>
            <a:pPr>
              <a:buNone/>
            </a:pPr>
            <a:r>
              <a:rPr lang="en-AU" sz="3000" dirty="0" smtClean="0"/>
              <a:t>2.	John proclaims		</a:t>
            </a:r>
            <a:r>
              <a:rPr lang="en-AU" sz="3000" dirty="0" err="1" smtClean="0"/>
              <a:t>2b</a:t>
            </a:r>
            <a:r>
              <a:rPr lang="en-AU" sz="3000" dirty="0" smtClean="0"/>
              <a:t>.	Jesus proclaims</a:t>
            </a:r>
          </a:p>
          <a:p>
            <a:pPr>
              <a:buNone/>
            </a:pPr>
            <a:r>
              <a:rPr lang="en-AU" sz="3000" dirty="0" smtClean="0"/>
              <a:t>3. Reference Holy Spirit </a:t>
            </a:r>
            <a:r>
              <a:rPr lang="en-AU" sz="3000" dirty="0" err="1" smtClean="0"/>
              <a:t>3b</a:t>
            </a:r>
            <a:r>
              <a:rPr lang="en-AU" sz="3000" dirty="0" smtClean="0"/>
              <a:t>.	Reference Holy Spirit</a:t>
            </a:r>
          </a:p>
          <a:p>
            <a:pPr>
              <a:buNone/>
            </a:pPr>
            <a:r>
              <a:rPr lang="en-AU" sz="3000" dirty="0" smtClean="0"/>
              <a:t>4. Support given from	 </a:t>
            </a:r>
            <a:r>
              <a:rPr lang="en-AU" sz="3000" dirty="0" err="1" smtClean="0"/>
              <a:t>4b</a:t>
            </a:r>
            <a:r>
              <a:rPr lang="en-AU" sz="3000" dirty="0" smtClean="0"/>
              <a:t>.	Lack of support from Heavenly Father		family members</a:t>
            </a:r>
            <a:endParaRPr lang="en-AU" sz="3000" dirty="0"/>
          </a:p>
        </p:txBody>
      </p:sp>
      <p:pic>
        <p:nvPicPr>
          <p:cNvPr id="5" name="~PP1447.WAV">
            <a:hlinkClick r:id="" action="ppaction://media"/>
          </p:cNvPr>
          <p:cNvPicPr>
            <a:picLocks noRot="1" noChangeAspect="1"/>
          </p:cNvPicPr>
          <p:nvPr>
            <a:wavAudioFile r:embed="rId1" name="~PP1447.WAV"/>
          </p:nvPr>
        </p:nvPicPr>
        <p:blipFill>
          <a:blip r:embed="rId3"/>
          <a:stretch>
            <a:fillRect/>
          </a:stretch>
        </p:blipFill>
        <p:spPr>
          <a:xfrm>
            <a:off x="8639175" y="6353175"/>
            <a:ext cx="304800" cy="304800"/>
          </a:xfrm>
          <a:prstGeom prst="rect">
            <a:avLst/>
          </a:prstGeom>
        </p:spPr>
      </p:pic>
    </p:spTree>
  </p:cSld>
  <p:clrMapOvr>
    <a:masterClrMapping/>
  </p:clrMapOvr>
  <p:transition advTm="48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lstStyle/>
          <a:p>
            <a:r>
              <a:rPr lang="en-AU" dirty="0" smtClean="0"/>
              <a:t>A main point of first of the pair is the voice from Heaven saying the Father is pleased with Jesus and saying “You are my Son.” </a:t>
            </a:r>
          </a:p>
          <a:p>
            <a:endParaRPr lang="en-AU" dirty="0" smtClean="0"/>
          </a:p>
          <a:p>
            <a:endParaRPr lang="en-AU" dirty="0" smtClean="0"/>
          </a:p>
          <a:p>
            <a:r>
              <a:rPr lang="en-AU" dirty="0" smtClean="0"/>
              <a:t>A main point of second of the pair is Jesus saying “Whoever does the will of God is my brother and sister and mother.” </a:t>
            </a:r>
            <a:endParaRPr lang="en-AU" dirty="0"/>
          </a:p>
        </p:txBody>
      </p:sp>
      <p:pic>
        <p:nvPicPr>
          <p:cNvPr id="6" name="~PP2338.WAV">
            <a:hlinkClick r:id="" action="ppaction://media"/>
          </p:cNvPr>
          <p:cNvPicPr>
            <a:picLocks noRot="1" noChangeAspect="1"/>
          </p:cNvPicPr>
          <p:nvPr>
            <a:wavAudioFile r:embed="rId1" name="~PP2338.WAV"/>
          </p:nvPr>
        </p:nvPicPr>
        <p:blipFill>
          <a:blip r:embed="rId3"/>
          <a:stretch>
            <a:fillRect/>
          </a:stretch>
        </p:blipFill>
        <p:spPr>
          <a:xfrm>
            <a:off x="8639175" y="6353175"/>
            <a:ext cx="304800" cy="304800"/>
          </a:xfrm>
          <a:prstGeom prst="rect">
            <a:avLst/>
          </a:prstGeom>
        </p:spPr>
      </p:pic>
    </p:spTree>
  </p:cSld>
  <p:clrMapOvr>
    <a:masterClrMapping/>
  </p:clrMapOvr>
  <p:transition advTm="28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457200" y="357166"/>
            <a:ext cx="8229600" cy="5768997"/>
          </a:xfrm>
        </p:spPr>
        <p:txBody>
          <a:bodyPr>
            <a:normAutofit/>
          </a:bodyPr>
          <a:lstStyle/>
          <a:p>
            <a:pPr>
              <a:buNone/>
            </a:pPr>
            <a:r>
              <a:rPr lang="en-AU" dirty="0" smtClean="0"/>
              <a:t>	</a:t>
            </a:r>
          </a:p>
          <a:p>
            <a:pPr>
              <a:buNone/>
            </a:pPr>
            <a:r>
              <a:rPr lang="en-AU" dirty="0" smtClean="0"/>
              <a:t>A Point in common </a:t>
            </a:r>
          </a:p>
          <a:p>
            <a:pPr>
              <a:buNone/>
            </a:pPr>
            <a:r>
              <a:rPr lang="en-AU" dirty="0" smtClean="0"/>
              <a:t>to both paragraphs in the pair reminds us </a:t>
            </a:r>
          </a:p>
          <a:p>
            <a:pPr>
              <a:buNone/>
            </a:pPr>
            <a:endParaRPr lang="en-AU" sz="4000" b="1" dirty="0" smtClean="0">
              <a:latin typeface="Script MT Bold" pitchFamily="66" charset="0"/>
            </a:endParaRPr>
          </a:p>
          <a:p>
            <a:pPr>
              <a:buNone/>
            </a:pPr>
            <a:r>
              <a:rPr lang="en-AU" sz="4000" b="1" dirty="0" smtClean="0">
                <a:latin typeface="Script MT Bold" pitchFamily="66" charset="0"/>
              </a:rPr>
              <a:t> (authority) is based on the will of God</a:t>
            </a:r>
          </a:p>
          <a:p>
            <a:pPr>
              <a:buNone/>
            </a:pPr>
            <a:endParaRPr lang="en-AU" sz="4000" b="1" dirty="0" smtClean="0"/>
          </a:p>
          <a:p>
            <a:pPr>
              <a:buNone/>
            </a:pPr>
            <a:r>
              <a:rPr lang="en-AU" sz="4000" b="1" dirty="0" smtClean="0"/>
              <a:t>			</a:t>
            </a:r>
            <a:r>
              <a:rPr lang="en-AU" sz="4000" dirty="0" smtClean="0"/>
              <a:t>(</a:t>
            </a:r>
            <a:r>
              <a:rPr lang="en-AU" dirty="0" smtClean="0"/>
              <a:t>God being the One </a:t>
            </a:r>
          </a:p>
          <a:p>
            <a:pPr algn="ctr">
              <a:buNone/>
            </a:pPr>
            <a:r>
              <a:rPr lang="en-AU" dirty="0" smtClean="0"/>
              <a:t>who causes all things to come into existence.) </a:t>
            </a:r>
            <a:endParaRPr lang="en-AU" dirty="0"/>
          </a:p>
        </p:txBody>
      </p:sp>
      <p:pic>
        <p:nvPicPr>
          <p:cNvPr id="6" name="~PP2713.WAV">
            <a:hlinkClick r:id="" action="ppaction://media"/>
          </p:cNvPr>
          <p:cNvPicPr>
            <a:picLocks noRot="1" noChangeAspect="1"/>
          </p:cNvPicPr>
          <p:nvPr>
            <a:wavAudioFile r:embed="rId2" name="~PP2713.WAV"/>
          </p:nvPr>
        </p:nvPicPr>
        <p:blipFill>
          <a:blip r:embed="rId4"/>
          <a:stretch>
            <a:fillRect/>
          </a:stretch>
        </p:blipFill>
        <p:spPr>
          <a:xfrm>
            <a:off x="8639175" y="6353175"/>
            <a:ext cx="304800" cy="304800"/>
          </a:xfrm>
          <a:prstGeom prst="rect">
            <a:avLst/>
          </a:prstGeom>
        </p:spPr>
      </p:pic>
    </p:spTree>
    <p:custDataLst>
      <p:tags r:id="rId1"/>
    </p:custDataLst>
  </p:cSld>
  <p:clrMapOvr>
    <a:masterClrMapping/>
  </p:clrMapOvr>
  <p:transition advTm="2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3000" fill="hold"/>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82726"/>
          </a:xfrm>
        </p:spPr>
        <p:txBody>
          <a:bodyPr>
            <a:noAutofit/>
          </a:bodyPr>
          <a:lstStyle/>
          <a:p>
            <a:r>
              <a:rPr lang="en-AU" sz="2800" dirty="0" smtClean="0"/>
              <a:t>Try parallels (or opposites) in the </a:t>
            </a:r>
            <a:br>
              <a:rPr lang="en-AU" sz="2800" dirty="0" smtClean="0"/>
            </a:br>
            <a:r>
              <a:rPr lang="en-AU" sz="3500" b="1" dirty="0" smtClean="0"/>
              <a:t>2</a:t>
            </a:r>
            <a:r>
              <a:rPr lang="en-AU" sz="3500" b="1" baseline="30000" dirty="0" smtClean="0"/>
              <a:t>nd</a:t>
            </a:r>
            <a:r>
              <a:rPr lang="en-AU" sz="3500" b="1" dirty="0" smtClean="0"/>
              <a:t> Paragraph Pair</a:t>
            </a:r>
            <a:r>
              <a:rPr lang="en-AU" sz="3500" dirty="0" smtClean="0"/>
              <a:t> of Section A</a:t>
            </a:r>
            <a:br>
              <a:rPr lang="en-AU" sz="3500" dirty="0" smtClean="0"/>
            </a:br>
            <a:r>
              <a:rPr lang="en-AU" sz="2800" dirty="0" smtClean="0"/>
              <a:t>1:12-13 and 3:13-19</a:t>
            </a:r>
            <a:endParaRPr lang="en-AU" sz="2800" dirty="0"/>
          </a:p>
        </p:txBody>
      </p:sp>
      <p:sp>
        <p:nvSpPr>
          <p:cNvPr id="3" name="Content Placeholder 2"/>
          <p:cNvSpPr>
            <a:spLocks noGrp="1"/>
          </p:cNvSpPr>
          <p:nvPr>
            <p:ph idx="1"/>
          </p:nvPr>
        </p:nvSpPr>
        <p:spPr>
          <a:xfrm>
            <a:off x="457200" y="2000240"/>
            <a:ext cx="8229600" cy="4125923"/>
          </a:xfrm>
        </p:spPr>
        <p:txBody>
          <a:bodyPr>
            <a:normAutofit fontScale="92500"/>
          </a:bodyPr>
          <a:lstStyle/>
          <a:p>
            <a:pPr>
              <a:buNone/>
            </a:pPr>
            <a:r>
              <a:rPr lang="en-AU" dirty="0" smtClean="0"/>
              <a:t>1. Into the desert		</a:t>
            </a:r>
            <a:r>
              <a:rPr lang="en-AU" dirty="0" err="1" smtClean="0"/>
              <a:t>1b</a:t>
            </a:r>
            <a:r>
              <a:rPr lang="en-AU" dirty="0" smtClean="0"/>
              <a:t>.	Into the mountain</a:t>
            </a:r>
          </a:p>
          <a:p>
            <a:pPr>
              <a:buNone/>
            </a:pPr>
            <a:r>
              <a:rPr lang="en-AU" dirty="0" smtClean="0"/>
              <a:t>	(a place of prayer) 		(a place of prayer)</a:t>
            </a:r>
          </a:p>
          <a:p>
            <a:pPr>
              <a:buNone/>
            </a:pPr>
            <a:r>
              <a:rPr lang="en-AU" dirty="0" smtClean="0"/>
              <a:t>2. With the wild beasts	 </a:t>
            </a:r>
            <a:r>
              <a:rPr lang="en-AU" dirty="0" err="1" smtClean="0"/>
              <a:t>2b</a:t>
            </a:r>
            <a:r>
              <a:rPr lang="en-AU" dirty="0" smtClean="0"/>
              <a:t>.	with the disciples</a:t>
            </a:r>
          </a:p>
          <a:p>
            <a:pPr>
              <a:buNone/>
            </a:pPr>
            <a:r>
              <a:rPr lang="en-AU" dirty="0" smtClean="0"/>
              <a:t>3. Angels minister	</a:t>
            </a:r>
            <a:r>
              <a:rPr lang="en-AU" dirty="0" err="1" smtClean="0"/>
              <a:t>3b</a:t>
            </a:r>
            <a:r>
              <a:rPr lang="en-AU" dirty="0" smtClean="0"/>
              <a:t>. 	Judas the betrayer</a:t>
            </a:r>
          </a:p>
          <a:p>
            <a:endParaRPr lang="en-AU" dirty="0" smtClean="0"/>
          </a:p>
          <a:p>
            <a:pPr>
              <a:buNone/>
            </a:pPr>
            <a:r>
              <a:rPr lang="en-AU" dirty="0" smtClean="0"/>
              <a:t>A Point in common to both paragraphs reminds us </a:t>
            </a:r>
            <a:r>
              <a:rPr lang="en-AU" sz="4000" b="1" dirty="0" smtClean="0">
                <a:latin typeface="Script MT Bold" pitchFamily="66" charset="0"/>
              </a:rPr>
              <a:t>(Authority) extends to Good and Bad</a:t>
            </a:r>
            <a:endParaRPr lang="en-AU" sz="4000" b="1" dirty="0">
              <a:latin typeface="Script MT Bold" pitchFamily="66" charset="0"/>
            </a:endParaRPr>
          </a:p>
        </p:txBody>
      </p:sp>
      <p:pic>
        <p:nvPicPr>
          <p:cNvPr id="6" name="~PP2262.WAV">
            <a:hlinkClick r:id="" action="ppaction://media"/>
          </p:cNvPr>
          <p:cNvPicPr>
            <a:picLocks noRot="1" noChangeAspect="1"/>
          </p:cNvPicPr>
          <p:nvPr>
            <a:wavAudioFile r:embed="rId2" name="~PP2262.WAV"/>
          </p:nvPr>
        </p:nvPicPr>
        <p:blipFill>
          <a:blip r:embed="rId4"/>
          <a:stretch>
            <a:fillRect/>
          </a:stretch>
        </p:blipFill>
        <p:spPr>
          <a:xfrm>
            <a:off x="8639175" y="6353175"/>
            <a:ext cx="304800" cy="304800"/>
          </a:xfrm>
          <a:prstGeom prst="rect">
            <a:avLst/>
          </a:prstGeom>
        </p:spPr>
      </p:pic>
    </p:spTree>
    <p:custDataLst>
      <p:tags r:id="rId1"/>
    </p:custDataLst>
  </p:cSld>
  <p:clrMapOvr>
    <a:masterClrMapping/>
  </p:clrMapOvr>
  <p:transition advTm="5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3000" fill="hold"/>
                                        <p:tgtEl>
                                          <p:spTgt spid="3">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a:xfrm>
            <a:off x="457200" y="3643314"/>
            <a:ext cx="8229600" cy="2482849"/>
          </a:xfrm>
        </p:spPr>
        <p:txBody>
          <a:bodyPr/>
          <a:lstStyle/>
          <a:p>
            <a:pPr>
              <a:buNone/>
            </a:pPr>
            <a:r>
              <a:rPr lang="en-AU" dirty="0" smtClean="0"/>
              <a:t>	Part B</a:t>
            </a:r>
          </a:p>
          <a:p>
            <a:endParaRPr lang="en-AU" dirty="0" smtClean="0"/>
          </a:p>
          <a:p>
            <a:pPr>
              <a:buNone/>
            </a:pPr>
            <a:r>
              <a:rPr lang="en-AU" dirty="0" smtClean="0"/>
              <a:t>	How the text can be organised into headings</a:t>
            </a:r>
          </a:p>
          <a:p>
            <a:pPr>
              <a:buNone/>
            </a:pPr>
            <a:endParaRPr lang="en-AU" dirty="0" smtClean="0"/>
          </a:p>
          <a:p>
            <a:pPr>
              <a:buNone/>
            </a:pPr>
            <a:endParaRPr lang="en-AU" dirty="0"/>
          </a:p>
        </p:txBody>
      </p:sp>
      <p:pic>
        <p:nvPicPr>
          <p:cNvPr id="5" name="~PP1706.WAV">
            <a:hlinkClick r:id="" action="ppaction://media"/>
          </p:cNvPr>
          <p:cNvPicPr>
            <a:picLocks noRot="1" noChangeAspect="1"/>
          </p:cNvPicPr>
          <p:nvPr>
            <a:wavAudioFile r:embed="rId1" name="~PP1706.WAV"/>
          </p:nvPr>
        </p:nvPicPr>
        <p:blipFill>
          <a:blip r:embed="rId3"/>
          <a:stretch>
            <a:fillRect/>
          </a:stretch>
        </p:blipFill>
        <p:spPr>
          <a:xfrm>
            <a:off x="8639175" y="6353175"/>
            <a:ext cx="304800" cy="304800"/>
          </a:xfrm>
          <a:prstGeom prst="rect">
            <a:avLst/>
          </a:prstGeom>
        </p:spPr>
      </p:pic>
      <p:pic>
        <p:nvPicPr>
          <p:cNvPr id="1027" name="Picture 3" descr="C:\Documents and Settings\User\My Documents\mich 18 december laptop\www-valuesclarification-youtube\better-30-pictures\Pic_1101_179.jpg"/>
          <p:cNvPicPr>
            <a:picLocks noChangeAspect="1" noChangeArrowheads="1"/>
          </p:cNvPicPr>
          <p:nvPr/>
        </p:nvPicPr>
        <p:blipFill>
          <a:blip r:embed="rId4"/>
          <a:srcRect/>
          <a:stretch>
            <a:fillRect/>
          </a:stretch>
        </p:blipFill>
        <p:spPr bwMode="auto">
          <a:xfrm>
            <a:off x="1785918" y="381000"/>
            <a:ext cx="5643602" cy="3119438"/>
          </a:xfrm>
          <a:prstGeom prst="rect">
            <a:avLst/>
          </a:prstGeom>
          <a:noFill/>
        </p:spPr>
      </p:pic>
    </p:spTree>
  </p:cSld>
  <p:clrMapOvr>
    <a:masterClrMapping/>
  </p:clrMapOvr>
  <p:transition advTm="2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39850"/>
          </a:xfrm>
        </p:spPr>
        <p:txBody>
          <a:bodyPr>
            <a:normAutofit fontScale="90000"/>
          </a:bodyPr>
          <a:lstStyle/>
          <a:p>
            <a:r>
              <a:rPr lang="en-AU" sz="3200" dirty="0" smtClean="0"/>
              <a:t>Consider  the</a:t>
            </a:r>
            <a:br>
              <a:rPr lang="en-AU" sz="3200" dirty="0" smtClean="0"/>
            </a:br>
            <a:r>
              <a:rPr lang="en-AU" sz="3600" b="1" dirty="0" smtClean="0"/>
              <a:t>3</a:t>
            </a:r>
            <a:r>
              <a:rPr lang="en-AU" sz="3600" b="1" baseline="30000" dirty="0" smtClean="0"/>
              <a:t>rd</a:t>
            </a:r>
            <a:r>
              <a:rPr lang="en-AU" sz="3600" b="1" dirty="0" smtClean="0"/>
              <a:t> Paragraph Pair</a:t>
            </a:r>
            <a:r>
              <a:rPr lang="en-AU" sz="3200" dirty="0" smtClean="0"/>
              <a:t> </a:t>
            </a:r>
            <a:br>
              <a:rPr lang="en-AU" sz="3200" dirty="0" smtClean="0"/>
            </a:br>
            <a:r>
              <a:rPr lang="en-AU" sz="3100" dirty="0" smtClean="0"/>
              <a:t>for Section A 1:14-20 and 3:7-12</a:t>
            </a:r>
            <a:endParaRPr lang="en-AU" sz="3100" dirty="0"/>
          </a:p>
        </p:txBody>
      </p:sp>
      <p:sp>
        <p:nvSpPr>
          <p:cNvPr id="3" name="Content Placeholder 2"/>
          <p:cNvSpPr>
            <a:spLocks noGrp="1"/>
          </p:cNvSpPr>
          <p:nvPr>
            <p:ph idx="1"/>
          </p:nvPr>
        </p:nvSpPr>
        <p:spPr>
          <a:xfrm>
            <a:off x="457200" y="1571612"/>
            <a:ext cx="8229600" cy="5286388"/>
          </a:xfrm>
        </p:spPr>
        <p:txBody>
          <a:bodyPr>
            <a:normAutofit fontScale="92500" lnSpcReduction="10000"/>
          </a:bodyPr>
          <a:lstStyle/>
          <a:p>
            <a:pPr>
              <a:buNone/>
            </a:pPr>
            <a:endParaRPr lang="en-AU" dirty="0" smtClean="0"/>
          </a:p>
          <a:p>
            <a:pPr>
              <a:buNone/>
            </a:pPr>
            <a:r>
              <a:rPr lang="en-AU" dirty="0" smtClean="0"/>
              <a:t>1.		Beside the sea	</a:t>
            </a:r>
            <a:r>
              <a:rPr lang="en-AU" dirty="0" err="1" smtClean="0"/>
              <a:t>1b</a:t>
            </a:r>
            <a:r>
              <a:rPr lang="en-AU" dirty="0" smtClean="0"/>
              <a:t>.	   Beside the sea</a:t>
            </a:r>
          </a:p>
          <a:p>
            <a:pPr>
              <a:buNone/>
            </a:pPr>
            <a:r>
              <a:rPr lang="en-AU" dirty="0" smtClean="0"/>
              <a:t>2.		Jesus preaching	</a:t>
            </a:r>
            <a:r>
              <a:rPr lang="en-AU" dirty="0" err="1" smtClean="0"/>
              <a:t>2b</a:t>
            </a:r>
            <a:r>
              <a:rPr lang="en-AU" dirty="0" smtClean="0"/>
              <a:t>.	 Jesus preaching</a:t>
            </a:r>
          </a:p>
          <a:p>
            <a:pPr>
              <a:buNone/>
            </a:pPr>
            <a:r>
              <a:rPr lang="en-AU" dirty="0" smtClean="0"/>
              <a:t>3.		From where he called first disciples</a:t>
            </a:r>
          </a:p>
          <a:p>
            <a:pPr lvl="1">
              <a:buNone/>
            </a:pPr>
            <a:r>
              <a:rPr lang="en-AU" dirty="0" smtClean="0"/>
              <a:t>		</a:t>
            </a:r>
            <a:r>
              <a:rPr lang="en-AU" sz="3200" dirty="0" err="1" smtClean="0"/>
              <a:t>3b</a:t>
            </a:r>
            <a:r>
              <a:rPr lang="en-AU" sz="3200" dirty="0" smtClean="0"/>
              <a:t>.	From where crowds followed him</a:t>
            </a:r>
          </a:p>
          <a:p>
            <a:pPr>
              <a:buNone/>
            </a:pPr>
            <a:r>
              <a:rPr lang="en-AU" dirty="0" smtClean="0"/>
              <a:t>4.		Reference to a boat	</a:t>
            </a:r>
          </a:p>
          <a:p>
            <a:pPr>
              <a:buNone/>
            </a:pPr>
            <a:r>
              <a:rPr lang="en-AU" dirty="0" smtClean="0"/>
              <a:t>		</a:t>
            </a:r>
            <a:r>
              <a:rPr lang="en-AU" dirty="0" err="1" smtClean="0"/>
              <a:t>4b</a:t>
            </a:r>
            <a:r>
              <a:rPr lang="en-AU" dirty="0" smtClean="0"/>
              <a:t>.</a:t>
            </a:r>
            <a:r>
              <a:rPr lang="en-AU" sz="3200" dirty="0" smtClean="0"/>
              <a:t>	Reference to a boat</a:t>
            </a:r>
          </a:p>
          <a:p>
            <a:pPr algn="ctr">
              <a:buNone/>
            </a:pPr>
            <a:r>
              <a:rPr lang="en-AU" sz="3800" dirty="0" smtClean="0">
                <a:latin typeface="+mj-lt"/>
              </a:rPr>
              <a:t>This reminds us</a:t>
            </a:r>
          </a:p>
          <a:p>
            <a:pPr algn="ctr">
              <a:buNone/>
            </a:pPr>
            <a:r>
              <a:rPr lang="en-AU" sz="3800" b="1" dirty="0" smtClean="0">
                <a:latin typeface="Script MT Bold" pitchFamily="66" charset="0"/>
              </a:rPr>
              <a:t>3.	(Authority)	Requires Support</a:t>
            </a:r>
            <a:br>
              <a:rPr lang="en-AU" sz="3800" b="1" dirty="0" smtClean="0">
                <a:latin typeface="Script MT Bold" pitchFamily="66" charset="0"/>
              </a:rPr>
            </a:br>
            <a:endParaRPr lang="en-AU" sz="3800" dirty="0" smtClean="0"/>
          </a:p>
          <a:p>
            <a:pPr lvl="2"/>
            <a:endParaRPr lang="en-AU" dirty="0"/>
          </a:p>
        </p:txBody>
      </p:sp>
      <p:pic>
        <p:nvPicPr>
          <p:cNvPr id="5" name="~PP3364.WAV">
            <a:hlinkClick r:id="" action="ppaction://media"/>
          </p:cNvPr>
          <p:cNvPicPr>
            <a:picLocks noRot="1" noChangeAspect="1"/>
          </p:cNvPicPr>
          <p:nvPr>
            <a:wavAudioFile r:embed="rId2" name="~PP3364.WAV"/>
          </p:nvPr>
        </p:nvPicPr>
        <p:blipFill>
          <a:blip r:embed="rId4"/>
          <a:stretch>
            <a:fillRect/>
          </a:stretch>
        </p:blipFill>
        <p:spPr>
          <a:xfrm>
            <a:off x="8639175" y="6353175"/>
            <a:ext cx="304800" cy="304800"/>
          </a:xfrm>
          <a:prstGeom prst="rect">
            <a:avLst/>
          </a:prstGeom>
        </p:spPr>
      </p:pic>
    </p:spTree>
    <p:custDataLst>
      <p:tags r:id="rId1"/>
    </p:custDataLst>
  </p:cSld>
  <p:clrMapOvr>
    <a:masterClrMapping/>
  </p:clrMapOvr>
  <p:transition advTm="4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3000" fill="hold"/>
                                        <p:tgtEl>
                                          <p:spTgt spid="3">
                                            <p:txEl>
                                              <p:pRg st="8" end="8"/>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357166"/>
            <a:ext cx="8229600" cy="2071702"/>
          </a:xfrm>
        </p:spPr>
        <p:txBody>
          <a:bodyPr>
            <a:normAutofit fontScale="90000"/>
          </a:bodyPr>
          <a:lstStyle/>
          <a:p>
            <a:pPr algn="l"/>
            <a:r>
              <a:rPr lang="en-AU" sz="3300" dirty="0" smtClean="0"/>
              <a:t/>
            </a:r>
            <a:br>
              <a:rPr lang="en-AU" sz="3300" dirty="0" smtClean="0"/>
            </a:br>
            <a:r>
              <a:rPr lang="en-AU" sz="3300" dirty="0" smtClean="0"/>
              <a:t>Refer to:	</a:t>
            </a:r>
            <a:r>
              <a:rPr lang="en-AU" sz="3300" dirty="0" err="1" smtClean="0">
                <a:hlinkClick r:id="rId4"/>
              </a:rPr>
              <a:t>www.gospelofmark.org</a:t>
            </a:r>
            <a:r>
              <a:rPr lang="en-AU" sz="3300" dirty="0" smtClean="0"/>
              <a:t/>
            </a:r>
            <a:br>
              <a:rPr lang="en-AU" sz="3300" dirty="0" smtClean="0"/>
            </a:br>
            <a:r>
              <a:rPr lang="en-AU" sz="3300" dirty="0" smtClean="0"/>
              <a:t>		</a:t>
            </a:r>
            <a:r>
              <a:rPr lang="en-AU" sz="3300" dirty="0" err="1" smtClean="0">
                <a:hlinkClick r:id="rId5"/>
              </a:rPr>
              <a:t>www.valuesclarification.org</a:t>
            </a:r>
            <a:r>
              <a:rPr lang="en-AU" dirty="0" smtClean="0"/>
              <a:t/>
            </a:r>
            <a:br>
              <a:rPr lang="en-AU" dirty="0" smtClean="0"/>
            </a:br>
            <a:r>
              <a:rPr lang="en-AU" dirty="0" smtClean="0"/>
              <a:t>		</a:t>
            </a:r>
            <a:r>
              <a:rPr lang="en-AU" sz="3100" dirty="0" err="1" smtClean="0">
                <a:hlinkClick r:id="rId6"/>
              </a:rPr>
              <a:t>www.realityworkshops.org</a:t>
            </a:r>
            <a:r>
              <a:rPr lang="en-AU" sz="3100" dirty="0" smtClean="0"/>
              <a:t/>
            </a:r>
            <a:br>
              <a:rPr lang="en-AU" sz="3100" dirty="0" smtClean="0"/>
            </a:br>
            <a:r>
              <a:rPr lang="en-AU" dirty="0" smtClean="0"/>
              <a:t> </a:t>
            </a:r>
            <a:br>
              <a:rPr lang="en-AU" dirty="0" smtClean="0"/>
            </a:br>
            <a:endParaRPr lang="en-AU" dirty="0"/>
          </a:p>
        </p:txBody>
      </p:sp>
      <p:sp>
        <p:nvSpPr>
          <p:cNvPr id="3" name="Content Placeholder 2"/>
          <p:cNvSpPr>
            <a:spLocks noGrp="1"/>
          </p:cNvSpPr>
          <p:nvPr>
            <p:ph idx="1"/>
          </p:nvPr>
        </p:nvSpPr>
        <p:spPr>
          <a:xfrm>
            <a:off x="457200" y="1928802"/>
            <a:ext cx="8229600" cy="4572032"/>
          </a:xfrm>
        </p:spPr>
        <p:txBody>
          <a:bodyPr>
            <a:normAutofit/>
          </a:bodyPr>
          <a:lstStyle/>
          <a:p>
            <a:pPr>
              <a:buNone/>
            </a:pPr>
            <a:r>
              <a:rPr lang="en-AU" dirty="0" smtClean="0"/>
              <a:t>For the rest of the nine paragraph pairs in the first section of the Gospel of Mark</a:t>
            </a:r>
          </a:p>
          <a:p>
            <a:pPr>
              <a:buNone/>
            </a:pPr>
            <a:endParaRPr lang="en-AU" dirty="0" smtClean="0"/>
          </a:p>
          <a:p>
            <a:pPr>
              <a:buNone/>
            </a:pPr>
            <a:r>
              <a:rPr lang="en-AU" dirty="0" smtClean="0"/>
              <a:t>In similar way </a:t>
            </a:r>
            <a:r>
              <a:rPr lang="en-AU" b="1" dirty="0" smtClean="0"/>
              <a:t>they all show together </a:t>
            </a:r>
          </a:p>
          <a:p>
            <a:pPr algn="ctr">
              <a:buNone/>
            </a:pPr>
            <a:endParaRPr lang="en-AU" b="1" dirty="0" smtClean="0"/>
          </a:p>
          <a:p>
            <a:pPr algn="ctr">
              <a:buNone/>
            </a:pPr>
            <a:r>
              <a:rPr lang="en-AU" sz="5000" b="1" dirty="0" smtClean="0">
                <a:latin typeface="Script MT Bold" pitchFamily="66" charset="0"/>
              </a:rPr>
              <a:t>What authority is based upon	</a:t>
            </a:r>
            <a:endParaRPr lang="en-AU" sz="5000" b="1" dirty="0">
              <a:latin typeface="Script MT Bold" pitchFamily="66" charset="0"/>
            </a:endParaRPr>
          </a:p>
        </p:txBody>
      </p:sp>
      <p:pic>
        <p:nvPicPr>
          <p:cNvPr id="5" name="~PP1531.WAV">
            <a:hlinkClick r:id="" action="ppaction://media"/>
          </p:cNvPr>
          <p:cNvPicPr>
            <a:picLocks noRot="1" noChangeAspect="1"/>
          </p:cNvPicPr>
          <p:nvPr>
            <a:wavAudioFile r:embed="rId2" name="~PP1531.WAV"/>
          </p:nvPr>
        </p:nvPicPr>
        <p:blipFill>
          <a:blip r:embed="rId7"/>
          <a:stretch>
            <a:fillRect/>
          </a:stretch>
        </p:blipFill>
        <p:spPr>
          <a:xfrm>
            <a:off x="8639175" y="6353175"/>
            <a:ext cx="304800" cy="304800"/>
          </a:xfrm>
          <a:prstGeom prst="rect">
            <a:avLst/>
          </a:prstGeom>
        </p:spPr>
      </p:pic>
    </p:spTree>
    <p:custDataLst>
      <p:tags r:id="rId1"/>
    </p:custDataLst>
  </p:cSld>
  <p:clrMapOvr>
    <a:masterClrMapping/>
  </p:clrMapOvr>
  <p:transition advTm="3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3000" fill="hold"/>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5000" b="1" dirty="0" smtClean="0">
                <a:latin typeface="Script MT Bold" pitchFamily="66" charset="0"/>
              </a:rPr>
              <a:t>Authority is</a:t>
            </a:r>
            <a:endParaRPr lang="en-AU" sz="5000" b="1" dirty="0">
              <a:latin typeface="Script MT Bold" pitchFamily="66" charset="0"/>
            </a:endParaRPr>
          </a:p>
        </p:txBody>
      </p:sp>
      <p:sp>
        <p:nvSpPr>
          <p:cNvPr id="3" name="Content Placeholder 2"/>
          <p:cNvSpPr>
            <a:spLocks noGrp="1"/>
          </p:cNvSpPr>
          <p:nvPr>
            <p:ph idx="1"/>
          </p:nvPr>
        </p:nvSpPr>
        <p:spPr/>
        <p:txBody>
          <a:bodyPr>
            <a:normAutofit fontScale="92500" lnSpcReduction="20000"/>
          </a:bodyPr>
          <a:lstStyle/>
          <a:p>
            <a:pPr>
              <a:buNone/>
            </a:pPr>
            <a:r>
              <a:rPr lang="en-AU" dirty="0" smtClean="0"/>
              <a:t>1.		Based on God’s will</a:t>
            </a:r>
          </a:p>
          <a:p>
            <a:pPr>
              <a:buNone/>
            </a:pPr>
            <a:r>
              <a:rPr lang="en-AU" dirty="0" smtClean="0"/>
              <a:t>2.		Extends to good and bad</a:t>
            </a:r>
          </a:p>
          <a:p>
            <a:pPr>
              <a:buNone/>
            </a:pPr>
            <a:r>
              <a:rPr lang="en-AU" dirty="0" smtClean="0"/>
              <a:t>3.		Requires support</a:t>
            </a:r>
          </a:p>
          <a:p>
            <a:pPr>
              <a:buNone/>
            </a:pPr>
            <a:r>
              <a:rPr lang="en-AU" dirty="0" smtClean="0"/>
              <a:t>4.		Challenges corruption</a:t>
            </a:r>
          </a:p>
          <a:p>
            <a:pPr>
              <a:buNone/>
            </a:pPr>
            <a:r>
              <a:rPr lang="en-AU" dirty="0" smtClean="0"/>
              <a:t>5.		Gives priority to people</a:t>
            </a:r>
          </a:p>
          <a:p>
            <a:pPr>
              <a:buNone/>
            </a:pPr>
            <a:r>
              <a:rPr lang="en-AU" dirty="0" smtClean="0"/>
              <a:t>6.		Respects human needs</a:t>
            </a:r>
          </a:p>
          <a:p>
            <a:pPr>
              <a:buNone/>
            </a:pPr>
            <a:r>
              <a:rPr lang="en-AU" dirty="0" smtClean="0"/>
              <a:t>7.		Can innovate new order</a:t>
            </a:r>
          </a:p>
          <a:p>
            <a:pPr>
              <a:buNone/>
            </a:pPr>
            <a:r>
              <a:rPr lang="en-AU" dirty="0" smtClean="0"/>
              <a:t>8.		Reaches to crowds</a:t>
            </a:r>
          </a:p>
          <a:p>
            <a:pPr>
              <a:buNone/>
            </a:pPr>
            <a:r>
              <a:rPr lang="en-AU" dirty="0" smtClean="0"/>
              <a:t>9.		Ready to forgive</a:t>
            </a:r>
            <a:endParaRPr lang="en-AU" dirty="0"/>
          </a:p>
        </p:txBody>
      </p:sp>
      <p:pic>
        <p:nvPicPr>
          <p:cNvPr id="5" name="~PP1906.WAV">
            <a:hlinkClick r:id="" action="ppaction://media"/>
          </p:cNvPr>
          <p:cNvPicPr>
            <a:picLocks noRot="1" noChangeAspect="1"/>
          </p:cNvPicPr>
          <p:nvPr>
            <a:wavAudioFile r:embed="rId2" name="~PP1906.WAV"/>
          </p:nvPr>
        </p:nvPicPr>
        <p:blipFill>
          <a:blip r:embed="rId4"/>
          <a:stretch>
            <a:fillRect/>
          </a:stretch>
        </p:blipFill>
        <p:spPr>
          <a:xfrm>
            <a:off x="8639175" y="6353175"/>
            <a:ext cx="304800" cy="304800"/>
          </a:xfrm>
          <a:prstGeom prst="rect">
            <a:avLst/>
          </a:prstGeom>
        </p:spPr>
      </p:pic>
    </p:spTree>
    <p:custDataLst>
      <p:tags r:id="rId1"/>
    </p:custDataLst>
  </p:cSld>
  <p:clrMapOvr>
    <a:masterClrMapping/>
  </p:clrMapOvr>
  <p:transition advTm="2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0" end="0"/>
                                            </p:txEl>
                                          </p:spTgt>
                                        </p:tgtEl>
                                      </p:cBhvr>
                                      <p:by x="150000" y="150000"/>
                                    </p:animScale>
                                  </p:childTnLst>
                                </p:cTn>
                              </p:par>
                              <p:par>
                                <p:cTn id="11" presetID="6" presetClass="emph" presetSubtype="0" fill="hold" nodeType="withEffect">
                                  <p:stCondLst>
                                    <p:cond delay="0"/>
                                  </p:stCondLst>
                                  <p:childTnLst>
                                    <p:animScale>
                                      <p:cBhvr>
                                        <p:cTn id="12" dur="2000" fill="hold"/>
                                        <p:tgtEl>
                                          <p:spTgt spid="3">
                                            <p:txEl>
                                              <p:pRg st="1" end="1"/>
                                            </p:txEl>
                                          </p:spTgt>
                                        </p:tgtEl>
                                      </p:cBhvr>
                                      <p:by x="150000" y="150000"/>
                                    </p:animScale>
                                  </p:childTnLst>
                                </p:cTn>
                              </p:par>
                              <p:par>
                                <p:cTn id="13" presetID="6" presetClass="emph" presetSubtype="0" fill="hold" nodeType="withEffect">
                                  <p:stCondLst>
                                    <p:cond delay="0"/>
                                  </p:stCondLst>
                                  <p:childTnLst>
                                    <p:animScale>
                                      <p:cBhvr>
                                        <p:cTn id="14" dur="2000" fill="hold"/>
                                        <p:tgtEl>
                                          <p:spTgt spid="3">
                                            <p:txEl>
                                              <p:pRg st="2" end="2"/>
                                            </p:txEl>
                                          </p:spTgt>
                                        </p:tgtEl>
                                      </p:cBhvr>
                                      <p:by x="150000" y="150000"/>
                                    </p:animScale>
                                  </p:childTnLst>
                                </p:cTn>
                              </p:par>
                              <p:par>
                                <p:cTn id="15" presetID="6" presetClass="emph" presetSubtype="0" fill="hold" nodeType="withEffect">
                                  <p:stCondLst>
                                    <p:cond delay="0"/>
                                  </p:stCondLst>
                                  <p:childTnLst>
                                    <p:animScale>
                                      <p:cBhvr>
                                        <p:cTn id="16" dur="2000" fill="hold"/>
                                        <p:tgtEl>
                                          <p:spTgt spid="3">
                                            <p:txEl>
                                              <p:pRg st="3" end="3"/>
                                            </p:txEl>
                                          </p:spTgt>
                                        </p:tgtEl>
                                      </p:cBhvr>
                                      <p:by x="150000" y="150000"/>
                                    </p:animScale>
                                  </p:childTnLst>
                                </p:cTn>
                              </p:par>
                              <p:par>
                                <p:cTn id="17" presetID="6" presetClass="emph" presetSubtype="0" fill="hold" nodeType="withEffect">
                                  <p:stCondLst>
                                    <p:cond delay="0"/>
                                  </p:stCondLst>
                                  <p:childTnLst>
                                    <p:animScale>
                                      <p:cBhvr>
                                        <p:cTn id="18" dur="2000" fill="hold"/>
                                        <p:tgtEl>
                                          <p:spTgt spid="3">
                                            <p:txEl>
                                              <p:pRg st="4" end="4"/>
                                            </p:txEl>
                                          </p:spTgt>
                                        </p:tgtEl>
                                      </p:cBhvr>
                                      <p:by x="150000" y="150000"/>
                                    </p:animScale>
                                  </p:childTnLst>
                                </p:cTn>
                              </p:par>
                              <p:par>
                                <p:cTn id="19" presetID="6" presetClass="emph" presetSubtype="0" fill="hold" nodeType="withEffect">
                                  <p:stCondLst>
                                    <p:cond delay="0"/>
                                  </p:stCondLst>
                                  <p:childTnLst>
                                    <p:animScale>
                                      <p:cBhvr>
                                        <p:cTn id="20" dur="2000" fill="hold"/>
                                        <p:tgtEl>
                                          <p:spTgt spid="3">
                                            <p:txEl>
                                              <p:pRg st="5" end="5"/>
                                            </p:txEl>
                                          </p:spTgt>
                                        </p:tgtEl>
                                      </p:cBhvr>
                                      <p:by x="150000" y="150000"/>
                                    </p:animScale>
                                  </p:childTnLst>
                                </p:cTn>
                              </p:par>
                              <p:par>
                                <p:cTn id="21" presetID="6" presetClass="emph" presetSubtype="0" fill="hold" nodeType="withEffect">
                                  <p:stCondLst>
                                    <p:cond delay="0"/>
                                  </p:stCondLst>
                                  <p:childTnLst>
                                    <p:animScale>
                                      <p:cBhvr>
                                        <p:cTn id="22" dur="2000" fill="hold"/>
                                        <p:tgtEl>
                                          <p:spTgt spid="3">
                                            <p:txEl>
                                              <p:pRg st="6" end="6"/>
                                            </p:txEl>
                                          </p:spTgt>
                                        </p:tgtEl>
                                      </p:cBhvr>
                                      <p:by x="150000" y="150000"/>
                                    </p:animScale>
                                  </p:childTnLst>
                                </p:cTn>
                              </p:par>
                              <p:par>
                                <p:cTn id="23" presetID="6" presetClass="emph" presetSubtype="0" fill="hold" nodeType="withEffect">
                                  <p:stCondLst>
                                    <p:cond delay="0"/>
                                  </p:stCondLst>
                                  <p:childTnLst>
                                    <p:animScale>
                                      <p:cBhvr>
                                        <p:cTn id="24" dur="2000" fill="hold"/>
                                        <p:tgtEl>
                                          <p:spTgt spid="3">
                                            <p:txEl>
                                              <p:pRg st="7" end="7"/>
                                            </p:txEl>
                                          </p:spTgt>
                                        </p:tgtEl>
                                      </p:cBhvr>
                                      <p:by x="150000" y="150000"/>
                                    </p:animScale>
                                  </p:childTnLst>
                                </p:cTn>
                              </p:par>
                              <p:par>
                                <p:cTn id="25" presetID="6" presetClass="emph" presetSubtype="0" fill="hold" nodeType="withEffect">
                                  <p:stCondLst>
                                    <p:cond delay="0"/>
                                  </p:stCondLst>
                                  <p:childTnLst>
                                    <p:animScale>
                                      <p:cBhvr>
                                        <p:cTn id="26" dur="2000" fill="hold"/>
                                        <p:tgtEl>
                                          <p:spTgt spid="3">
                                            <p:txEl>
                                              <p:pRg st="8" end="8"/>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dirty="0"/>
          </a:p>
        </p:txBody>
      </p:sp>
      <p:pic>
        <p:nvPicPr>
          <p:cNvPr id="4099" name="Picture 3" descr="C:\Documents and Settings\User\My Documents\mich 18 july laptop\www-valuesclarification-youtube\better-30-pictures\Pic_0811_111.jpg"/>
          <p:cNvPicPr>
            <a:picLocks noChangeAspect="1" noChangeArrowheads="1"/>
          </p:cNvPicPr>
          <p:nvPr/>
        </p:nvPicPr>
        <p:blipFill>
          <a:blip r:embed="rId3"/>
          <a:srcRect/>
          <a:stretch>
            <a:fillRect/>
          </a:stretch>
        </p:blipFill>
        <p:spPr bwMode="auto">
          <a:xfrm>
            <a:off x="508000" y="381000"/>
            <a:ext cx="8128000" cy="6096000"/>
          </a:xfrm>
          <a:prstGeom prst="rect">
            <a:avLst/>
          </a:prstGeom>
          <a:noFill/>
        </p:spPr>
      </p:pic>
      <p:pic>
        <p:nvPicPr>
          <p:cNvPr id="6" name="~PP2076.WAV">
            <a:hlinkClick r:id="" action="ppaction://media"/>
          </p:cNvPr>
          <p:cNvPicPr>
            <a:picLocks noRot="1" noChangeAspect="1"/>
          </p:cNvPicPr>
          <p:nvPr>
            <a:wavAudioFile r:embed="rId1" name="~PP2076.WAV"/>
          </p:nvPr>
        </p:nvPicPr>
        <p:blipFill>
          <a:blip r:embed="rId4"/>
          <a:stretch>
            <a:fillRect/>
          </a:stretch>
        </p:blipFill>
        <p:spPr>
          <a:xfrm>
            <a:off x="8639175" y="6353175"/>
            <a:ext cx="304800" cy="304800"/>
          </a:xfrm>
          <a:prstGeom prst="rect">
            <a:avLst/>
          </a:prstGeom>
        </p:spPr>
      </p:pic>
    </p:spTree>
  </p:cSld>
  <p:clrMapOvr>
    <a:masterClrMapping/>
  </p:clrMapOvr>
  <p:transition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6842"/>
          </a:xfrm>
        </p:spPr>
        <p:txBody>
          <a:bodyPr>
            <a:normAutofit fontScale="90000"/>
          </a:bodyPr>
          <a:lstStyle/>
          <a:p>
            <a:endParaRPr lang="en-AU" dirty="0"/>
          </a:p>
        </p:txBody>
      </p:sp>
      <p:sp>
        <p:nvSpPr>
          <p:cNvPr id="3" name="Content Placeholder 2"/>
          <p:cNvSpPr>
            <a:spLocks noGrp="1"/>
          </p:cNvSpPr>
          <p:nvPr>
            <p:ph idx="1"/>
          </p:nvPr>
        </p:nvSpPr>
        <p:spPr>
          <a:xfrm>
            <a:off x="457200" y="357166"/>
            <a:ext cx="8229600" cy="5768997"/>
          </a:xfrm>
        </p:spPr>
        <p:txBody>
          <a:bodyPr>
            <a:normAutofit/>
          </a:bodyPr>
          <a:lstStyle/>
          <a:p>
            <a:pPr algn="ctr">
              <a:buNone/>
            </a:pPr>
            <a:r>
              <a:rPr lang="en-AU" sz="7000" dirty="0" smtClean="0">
                <a:solidFill>
                  <a:srgbClr val="C00000"/>
                </a:solidFill>
                <a:latin typeface="Script MT Bold" pitchFamily="66" charset="0"/>
              </a:rPr>
              <a:t>Section B</a:t>
            </a:r>
          </a:p>
          <a:p>
            <a:pPr algn="ctr">
              <a:buNone/>
            </a:pPr>
            <a:endParaRPr lang="en-AU" sz="7000" dirty="0" smtClean="0">
              <a:solidFill>
                <a:srgbClr val="C00000"/>
              </a:solidFill>
              <a:latin typeface="Script MT Bold" pitchFamily="66" charset="0"/>
            </a:endParaRPr>
          </a:p>
          <a:p>
            <a:pPr algn="ctr">
              <a:buNone/>
            </a:pPr>
            <a:r>
              <a:rPr lang="en-AU" sz="7000" dirty="0" smtClean="0">
                <a:solidFill>
                  <a:srgbClr val="C00000"/>
                </a:solidFill>
                <a:latin typeface="Script MT Bold" pitchFamily="66" charset="0"/>
              </a:rPr>
              <a:t>Order is Based Upon</a:t>
            </a:r>
          </a:p>
          <a:p>
            <a:pPr algn="ctr">
              <a:buNone/>
            </a:pPr>
            <a:r>
              <a:rPr lang="en-AU" sz="7000" dirty="0" smtClean="0">
                <a:solidFill>
                  <a:srgbClr val="C00000"/>
                </a:solidFill>
                <a:latin typeface="Script MT Bold" pitchFamily="66" charset="0"/>
              </a:rPr>
              <a:t>A Sense of Direction</a:t>
            </a:r>
            <a:endParaRPr lang="en-AU" sz="7000" dirty="0">
              <a:solidFill>
                <a:srgbClr val="C00000"/>
              </a:solidFill>
              <a:latin typeface="Script MT Bold" pitchFamily="66" charset="0"/>
            </a:endParaRPr>
          </a:p>
        </p:txBody>
      </p:sp>
      <p:pic>
        <p:nvPicPr>
          <p:cNvPr id="5" name="~PP1919.WAV">
            <a:hlinkClick r:id="" action="ppaction://media"/>
          </p:cNvPr>
          <p:cNvPicPr>
            <a:picLocks noRot="1" noChangeAspect="1"/>
          </p:cNvPicPr>
          <p:nvPr>
            <a:wavAudioFile r:embed="rId2" name="~PP1919.WAV"/>
          </p:nvPr>
        </p:nvPicPr>
        <p:blipFill>
          <a:blip r:embed="rId4"/>
          <a:stretch>
            <a:fillRect/>
          </a:stretch>
        </p:blipFill>
        <p:spPr>
          <a:xfrm>
            <a:off x="8639175" y="6353175"/>
            <a:ext cx="304800" cy="304800"/>
          </a:xfrm>
          <a:prstGeom prst="rect">
            <a:avLst/>
          </a:prstGeom>
        </p:spPr>
      </p:pic>
    </p:spTree>
    <p:custDataLst>
      <p:tags r:id="rId1"/>
    </p:custDataLst>
  </p:cSld>
  <p:clrMapOvr>
    <a:masterClrMapping/>
  </p:clrMapOvr>
  <p:transition advTm="2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amond(in)">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amond(in)">
                                      <p:cBhvr>
                                        <p:cTn id="16" dur="2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amond(in)">
                                      <p:cBhvr>
                                        <p:cTn id="21"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28"/>
            <a:ext cx="8229600" cy="5286412"/>
          </a:xfrm>
        </p:spPr>
        <p:txBody>
          <a:bodyPr>
            <a:normAutofit/>
          </a:bodyPr>
          <a:lstStyle/>
          <a:p>
            <a:r>
              <a:rPr lang="en-AU" sz="3500" dirty="0" smtClean="0"/>
              <a:t>Consider a </a:t>
            </a:r>
            <a:r>
              <a:rPr lang="en-AU" sz="3500" b="1" dirty="0" smtClean="0"/>
              <a:t>Section B</a:t>
            </a:r>
            <a:r>
              <a:rPr lang="en-AU" sz="3500" dirty="0" smtClean="0"/>
              <a:t> for Mark</a:t>
            </a:r>
            <a:br>
              <a:rPr lang="en-AU" sz="3500" dirty="0" smtClean="0"/>
            </a:br>
            <a:r>
              <a:rPr lang="en-AU" sz="2800" dirty="0" smtClean="0"/>
              <a:t>from 4:1-9 to 8:27-91</a:t>
            </a:r>
            <a:br>
              <a:rPr lang="en-AU" sz="2800" dirty="0" smtClean="0"/>
            </a:br>
            <a:r>
              <a:rPr lang="en-AU" dirty="0" smtClean="0"/>
              <a:t/>
            </a:r>
            <a:br>
              <a:rPr lang="en-AU" dirty="0" smtClean="0"/>
            </a:br>
            <a:r>
              <a:rPr lang="en-AU" sz="3300" dirty="0" smtClean="0"/>
              <a:t>Many Scholars consider </a:t>
            </a:r>
            <a:r>
              <a:rPr lang="en-AU" sz="3300" dirty="0" err="1" smtClean="0"/>
              <a:t>ch</a:t>
            </a:r>
            <a:r>
              <a:rPr lang="en-AU" sz="3300" dirty="0" smtClean="0"/>
              <a:t>. 8  is around the end of the first half of the gospel – </a:t>
            </a:r>
            <a:br>
              <a:rPr lang="en-AU" sz="3300" dirty="0" smtClean="0"/>
            </a:br>
            <a:r>
              <a:rPr lang="en-AU" sz="3300" dirty="0" smtClean="0"/>
              <a:t>when Peter says</a:t>
            </a:r>
            <a:br>
              <a:rPr lang="en-AU" sz="3300" dirty="0" smtClean="0"/>
            </a:br>
            <a:r>
              <a:rPr lang="en-AU" sz="3300" dirty="0" smtClean="0"/>
              <a:t>“You are the Christ”</a:t>
            </a:r>
            <a:endParaRPr lang="en-AU" sz="3300" dirty="0"/>
          </a:p>
        </p:txBody>
      </p:sp>
      <p:sp>
        <p:nvSpPr>
          <p:cNvPr id="3" name="Content Placeholder 2"/>
          <p:cNvSpPr>
            <a:spLocks noGrp="1"/>
          </p:cNvSpPr>
          <p:nvPr>
            <p:ph idx="1"/>
          </p:nvPr>
        </p:nvSpPr>
        <p:spPr>
          <a:xfrm flipV="1">
            <a:off x="457200" y="6126163"/>
            <a:ext cx="8229600" cy="45719"/>
          </a:xfrm>
        </p:spPr>
        <p:txBody>
          <a:bodyPr>
            <a:normAutofit fontScale="25000" lnSpcReduction="20000"/>
          </a:bodyPr>
          <a:lstStyle/>
          <a:p>
            <a:pPr>
              <a:buNone/>
            </a:pPr>
            <a:endParaRPr lang="en-AU" dirty="0"/>
          </a:p>
        </p:txBody>
      </p:sp>
      <p:pic>
        <p:nvPicPr>
          <p:cNvPr id="6" name="~PP1107.WAV">
            <a:hlinkClick r:id="" action="ppaction://media"/>
          </p:cNvPr>
          <p:cNvPicPr>
            <a:picLocks noRot="1" noChangeAspect="1"/>
          </p:cNvPicPr>
          <p:nvPr>
            <a:wavAudioFile r:embed="rId1" name="~PP1107.WAV"/>
          </p:nvPr>
        </p:nvPicPr>
        <p:blipFill>
          <a:blip r:embed="rId3"/>
          <a:stretch>
            <a:fillRect/>
          </a:stretch>
        </p:blipFill>
        <p:spPr>
          <a:xfrm>
            <a:off x="8639175" y="6353175"/>
            <a:ext cx="304800" cy="304800"/>
          </a:xfrm>
          <a:prstGeom prst="rect">
            <a:avLst/>
          </a:prstGeom>
        </p:spPr>
      </p:pic>
    </p:spTree>
  </p:cSld>
  <p:clrMapOvr>
    <a:masterClrMapping/>
  </p:clrMapOvr>
  <p:transition advTm="27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3500" dirty="0" smtClean="0"/>
              <a:t>Again consider the places where Jesus goes as being paragraph “hooks” </a:t>
            </a:r>
            <a:endParaRPr lang="en-AU" sz="3500" dirty="0"/>
          </a:p>
        </p:txBody>
      </p:sp>
      <p:sp>
        <p:nvSpPr>
          <p:cNvPr id="3" name="Content Placeholder 2"/>
          <p:cNvSpPr>
            <a:spLocks noGrp="1"/>
          </p:cNvSpPr>
          <p:nvPr>
            <p:ph idx="1"/>
          </p:nvPr>
        </p:nvSpPr>
        <p:spPr/>
        <p:txBody>
          <a:bodyPr>
            <a:normAutofit fontScale="77500" lnSpcReduction="20000"/>
          </a:bodyPr>
          <a:lstStyle/>
          <a:p>
            <a:pPr>
              <a:buNone/>
            </a:pPr>
            <a:endParaRPr lang="en-AU" dirty="0" smtClean="0"/>
          </a:p>
          <a:p>
            <a:pPr>
              <a:buNone/>
            </a:pPr>
            <a:r>
              <a:rPr lang="en-AU" b="1" dirty="0" smtClean="0"/>
              <a:t>Beside the sea</a:t>
            </a:r>
          </a:p>
          <a:p>
            <a:pPr>
              <a:buNone/>
            </a:pPr>
            <a:r>
              <a:rPr lang="en-AU" b="1" dirty="0" smtClean="0"/>
              <a:t>Alone</a:t>
            </a:r>
          </a:p>
          <a:p>
            <a:pPr>
              <a:buNone/>
            </a:pPr>
            <a:r>
              <a:rPr lang="en-AU" b="1" dirty="0" smtClean="0"/>
              <a:t>The other side</a:t>
            </a:r>
          </a:p>
          <a:p>
            <a:pPr>
              <a:buNone/>
            </a:pPr>
            <a:r>
              <a:rPr lang="en-AU" b="1" dirty="0" smtClean="0"/>
              <a:t>The other side of the sea</a:t>
            </a:r>
          </a:p>
          <a:p>
            <a:pPr>
              <a:buNone/>
            </a:pPr>
            <a:r>
              <a:rPr lang="en-AU" b="1" dirty="0" smtClean="0"/>
              <a:t>The other side</a:t>
            </a:r>
          </a:p>
          <a:p>
            <a:pPr>
              <a:buNone/>
            </a:pPr>
            <a:r>
              <a:rPr lang="en-AU" b="1" dirty="0" smtClean="0"/>
              <a:t>The House of the ruler</a:t>
            </a:r>
          </a:p>
          <a:p>
            <a:pPr>
              <a:buNone/>
            </a:pPr>
            <a:r>
              <a:rPr lang="en-AU" b="1" dirty="0" smtClean="0"/>
              <a:t>His own country</a:t>
            </a:r>
          </a:p>
          <a:p>
            <a:pPr>
              <a:buNone/>
            </a:pPr>
            <a:r>
              <a:rPr lang="en-AU" b="1" dirty="0" smtClean="0"/>
              <a:t>A desert place</a:t>
            </a:r>
          </a:p>
          <a:p>
            <a:pPr>
              <a:buNone/>
            </a:pPr>
            <a:r>
              <a:rPr lang="en-AU" b="1" dirty="0" smtClean="0"/>
              <a:t>A Mountain to pray</a:t>
            </a:r>
          </a:p>
          <a:p>
            <a:pPr>
              <a:buNone/>
            </a:pPr>
            <a:r>
              <a:rPr lang="en-AU" b="1" dirty="0" smtClean="0"/>
              <a:t>In the midst of the sea</a:t>
            </a:r>
            <a:endParaRPr lang="en-AU" b="1" dirty="0"/>
          </a:p>
        </p:txBody>
      </p:sp>
      <p:pic>
        <p:nvPicPr>
          <p:cNvPr id="2050" name="Picture 2" descr="C:\Documents and Settings\User\My Documents\mich 18 august laptop\www-valuesclarification-youtube\arrow-down.JPG"/>
          <p:cNvPicPr>
            <a:picLocks noChangeAspect="1" noChangeArrowheads="1"/>
          </p:cNvPicPr>
          <p:nvPr/>
        </p:nvPicPr>
        <p:blipFill>
          <a:blip r:embed="rId4"/>
          <a:srcRect/>
          <a:stretch>
            <a:fillRect/>
          </a:stretch>
        </p:blipFill>
        <p:spPr bwMode="auto">
          <a:xfrm>
            <a:off x="6072198" y="2605089"/>
            <a:ext cx="2000264" cy="1323978"/>
          </a:xfrm>
          <a:prstGeom prst="rect">
            <a:avLst/>
          </a:prstGeom>
          <a:noFill/>
        </p:spPr>
      </p:pic>
      <p:pic>
        <p:nvPicPr>
          <p:cNvPr id="7" name="~PP2857.WAV">
            <a:hlinkClick r:id="" action="ppaction://media"/>
          </p:cNvPr>
          <p:cNvPicPr>
            <a:picLocks noRot="1" noChangeAspect="1"/>
          </p:cNvPicPr>
          <p:nvPr>
            <a:wavAudioFile r:embed="rId2" name="~PP2857.WAV"/>
          </p:nvPr>
        </p:nvPicPr>
        <p:blipFill>
          <a:blip r:embed="rId5"/>
          <a:stretch>
            <a:fillRect/>
          </a:stretch>
        </p:blipFill>
        <p:spPr>
          <a:xfrm>
            <a:off x="8639175" y="6353175"/>
            <a:ext cx="304800" cy="304800"/>
          </a:xfrm>
          <a:prstGeom prst="rect">
            <a:avLst/>
          </a:prstGeom>
        </p:spPr>
      </p:pic>
    </p:spTree>
    <p:custDataLst>
      <p:tags r:id="rId1"/>
    </p:custDataLst>
  </p:cSld>
  <p:clrMapOvr>
    <a:masterClrMapping/>
  </p:clrMapOvr>
  <p:transition advTm="2900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3000" fill="hold"/>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54164"/>
          </a:xfrm>
        </p:spPr>
        <p:txBody>
          <a:bodyPr>
            <a:normAutofit/>
          </a:bodyPr>
          <a:lstStyle/>
          <a:p>
            <a:r>
              <a:rPr lang="en-AU" sz="3200" dirty="0" smtClean="0"/>
              <a:t>Now consider the rest of the places and run them backwards to form an </a:t>
            </a:r>
            <a:br>
              <a:rPr lang="en-AU" sz="3200" dirty="0" smtClean="0"/>
            </a:br>
            <a:r>
              <a:rPr lang="en-AU" sz="3200" dirty="0" smtClean="0"/>
              <a:t>“inverted circle” </a:t>
            </a:r>
            <a:endParaRPr lang="en-AU" sz="3200" dirty="0"/>
          </a:p>
        </p:txBody>
      </p:sp>
      <p:sp>
        <p:nvSpPr>
          <p:cNvPr id="4" name="Content Placeholder 3"/>
          <p:cNvSpPr>
            <a:spLocks noGrp="1"/>
          </p:cNvSpPr>
          <p:nvPr>
            <p:ph idx="1"/>
          </p:nvPr>
        </p:nvSpPr>
        <p:spPr/>
        <p:txBody>
          <a:bodyPr/>
          <a:lstStyle/>
          <a:p>
            <a:endParaRPr lang="en-AU"/>
          </a:p>
        </p:txBody>
      </p:sp>
      <p:pic>
        <p:nvPicPr>
          <p:cNvPr id="6" name="Picture 2" descr="C:\Documents and Settings\User\My Documents\mich 18 august laptop\www-valuesclarification-youtube\better-30-pictures\DSC00049.JPG"/>
          <p:cNvPicPr>
            <a:picLocks noChangeAspect="1" noChangeArrowheads="1"/>
          </p:cNvPicPr>
          <p:nvPr/>
        </p:nvPicPr>
        <p:blipFill>
          <a:blip r:embed="rId3" cstate="print"/>
          <a:srcRect/>
          <a:stretch>
            <a:fillRect/>
          </a:stretch>
        </p:blipFill>
        <p:spPr bwMode="auto">
          <a:xfrm>
            <a:off x="1214414" y="2928934"/>
            <a:ext cx="5572164" cy="3538542"/>
          </a:xfrm>
          <a:prstGeom prst="rect">
            <a:avLst/>
          </a:prstGeom>
          <a:noFill/>
        </p:spPr>
      </p:pic>
      <p:pic>
        <p:nvPicPr>
          <p:cNvPr id="8" name="~PP3696.WAV">
            <a:hlinkClick r:id="" action="ppaction://media"/>
          </p:cNvPr>
          <p:cNvPicPr>
            <a:picLocks noRot="1" noChangeAspect="1"/>
          </p:cNvPicPr>
          <p:nvPr>
            <a:wavAudioFile r:embed="rId1" name="~PP3696.WAV"/>
          </p:nvPr>
        </p:nvPicPr>
        <p:blipFill>
          <a:blip r:embed="rId4"/>
          <a:stretch>
            <a:fillRect/>
          </a:stretch>
        </p:blipFill>
        <p:spPr>
          <a:xfrm>
            <a:off x="8639175" y="6353175"/>
            <a:ext cx="304800" cy="304800"/>
          </a:xfrm>
          <a:prstGeom prst="rect">
            <a:avLst/>
          </a:prstGeom>
        </p:spPr>
      </p:pic>
    </p:spTree>
  </p:cSld>
  <p:clrMapOvr>
    <a:masterClrMapping/>
  </p:clrMapOvr>
  <p:transition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274638"/>
            <a:ext cx="8115328" cy="225404"/>
          </a:xfrm>
        </p:spPr>
        <p:txBody>
          <a:bodyPr>
            <a:normAutofit fontScale="90000"/>
          </a:bodyPr>
          <a:lstStyle/>
          <a:p>
            <a:endParaRPr lang="en-AU" dirty="0"/>
          </a:p>
        </p:txBody>
      </p:sp>
      <p:sp>
        <p:nvSpPr>
          <p:cNvPr id="3" name="Content Placeholder 2"/>
          <p:cNvSpPr>
            <a:spLocks noGrp="1"/>
          </p:cNvSpPr>
          <p:nvPr>
            <p:ph idx="1"/>
          </p:nvPr>
        </p:nvSpPr>
        <p:spPr/>
        <p:txBody>
          <a:bodyPr>
            <a:normAutofit/>
          </a:bodyPr>
          <a:lstStyle/>
          <a:p>
            <a:pPr>
              <a:buNone/>
            </a:pPr>
            <a:r>
              <a:rPr lang="en-AU" sz="2800" b="1" dirty="0" err="1" smtClean="0"/>
              <a:t>Caesaria</a:t>
            </a:r>
            <a:r>
              <a:rPr lang="en-AU" sz="2800" b="1" dirty="0" smtClean="0"/>
              <a:t> (at seaside)</a:t>
            </a:r>
          </a:p>
          <a:p>
            <a:pPr>
              <a:buNone/>
            </a:pPr>
            <a:r>
              <a:rPr lang="en-AU" sz="2800" b="1" dirty="0" smtClean="0"/>
              <a:t>Outside Bethsaida</a:t>
            </a:r>
          </a:p>
          <a:p>
            <a:pPr>
              <a:buNone/>
            </a:pPr>
            <a:r>
              <a:rPr lang="en-AU" sz="2800" b="1" dirty="0" smtClean="0"/>
              <a:t>Other side</a:t>
            </a:r>
          </a:p>
          <a:p>
            <a:pPr>
              <a:buNone/>
            </a:pPr>
            <a:r>
              <a:rPr lang="en-AU" sz="2800" b="1" dirty="0" err="1" smtClean="0"/>
              <a:t>Dalmanutha</a:t>
            </a:r>
            <a:r>
              <a:rPr lang="en-AU" sz="2800" b="1" dirty="0" smtClean="0"/>
              <a:t> (near sea)</a:t>
            </a:r>
          </a:p>
          <a:p>
            <a:pPr>
              <a:buNone/>
            </a:pPr>
            <a:r>
              <a:rPr lang="en-AU" sz="2800" b="1" dirty="0" smtClean="0"/>
              <a:t>Sea of Galilee Decapolis</a:t>
            </a:r>
          </a:p>
          <a:p>
            <a:pPr>
              <a:buNone/>
            </a:pPr>
            <a:r>
              <a:rPr lang="en-AU" sz="2800" b="1" dirty="0" smtClean="0"/>
              <a:t>A house in Tyre</a:t>
            </a:r>
          </a:p>
          <a:p>
            <a:pPr>
              <a:buNone/>
            </a:pPr>
            <a:r>
              <a:rPr lang="en-AU" sz="2800" b="1" dirty="0" smtClean="0"/>
              <a:t>House, away from crowd</a:t>
            </a:r>
          </a:p>
          <a:p>
            <a:pPr>
              <a:buNone/>
            </a:pPr>
            <a:r>
              <a:rPr lang="en-AU" sz="2800" b="1" dirty="0" smtClean="0"/>
              <a:t>Out of Ship</a:t>
            </a:r>
          </a:p>
          <a:p>
            <a:endParaRPr lang="en-AU" dirty="0" smtClean="0"/>
          </a:p>
          <a:p>
            <a:endParaRPr lang="en-AU" dirty="0"/>
          </a:p>
        </p:txBody>
      </p:sp>
      <p:pic>
        <p:nvPicPr>
          <p:cNvPr id="3074" name="Picture 2" descr="C:\Documents and Settings\User\My Documents\mich 18 august laptop\www-valuesclarification-youtube\arrow-up.JPG"/>
          <p:cNvPicPr>
            <a:picLocks noChangeAspect="1" noChangeArrowheads="1"/>
          </p:cNvPicPr>
          <p:nvPr/>
        </p:nvPicPr>
        <p:blipFill>
          <a:blip r:embed="rId4"/>
          <a:srcRect/>
          <a:stretch>
            <a:fillRect/>
          </a:stretch>
        </p:blipFill>
        <p:spPr bwMode="auto">
          <a:xfrm>
            <a:off x="6000760" y="2605088"/>
            <a:ext cx="1928826" cy="1647825"/>
          </a:xfrm>
          <a:prstGeom prst="rect">
            <a:avLst/>
          </a:prstGeom>
          <a:noFill/>
        </p:spPr>
      </p:pic>
      <p:pic>
        <p:nvPicPr>
          <p:cNvPr id="7" name="~PP723.WAV">
            <a:hlinkClick r:id="" action="ppaction://media"/>
          </p:cNvPr>
          <p:cNvPicPr>
            <a:picLocks noRot="1" noChangeAspect="1"/>
          </p:cNvPicPr>
          <p:nvPr>
            <a:wavAudioFile r:embed="rId2" name="~PP723.WAV"/>
          </p:nvPr>
        </p:nvPicPr>
        <p:blipFill>
          <a:blip r:embed="rId5"/>
          <a:stretch>
            <a:fillRect/>
          </a:stretch>
        </p:blipFill>
        <p:spPr>
          <a:xfrm>
            <a:off x="8639175" y="6353175"/>
            <a:ext cx="304800" cy="304800"/>
          </a:xfrm>
          <a:prstGeom prst="rect">
            <a:avLst/>
          </a:prstGeom>
        </p:spPr>
      </p:pic>
    </p:spTree>
    <p:custDataLst>
      <p:tags r:id="rId1"/>
    </p:custDataLst>
  </p:cSld>
  <p:clrMapOvr>
    <a:masterClrMapping/>
  </p:clrMapOvr>
  <p:transition advTm="33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500" fill="hold"/>
                                        <p:tgtEl>
                                          <p:spTgt spid="30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5404"/>
          </a:xfrm>
        </p:spPr>
        <p:txBody>
          <a:bodyPr>
            <a:normAutofit fontScale="90000"/>
          </a:bodyPr>
          <a:lstStyle/>
          <a:p>
            <a:endParaRPr lang="en-AU" dirty="0"/>
          </a:p>
        </p:txBody>
      </p:sp>
      <p:sp>
        <p:nvSpPr>
          <p:cNvPr id="3" name="Content Placeholder 2"/>
          <p:cNvSpPr>
            <a:spLocks noGrp="1"/>
          </p:cNvSpPr>
          <p:nvPr>
            <p:ph idx="1"/>
          </p:nvPr>
        </p:nvSpPr>
        <p:spPr>
          <a:xfrm>
            <a:off x="457200" y="714356"/>
            <a:ext cx="8229600" cy="5857916"/>
          </a:xfrm>
        </p:spPr>
        <p:txBody>
          <a:bodyPr>
            <a:normAutofit fontScale="92500" lnSpcReduction="10000"/>
          </a:bodyPr>
          <a:lstStyle/>
          <a:p>
            <a:pPr>
              <a:buNone/>
            </a:pPr>
            <a:r>
              <a:rPr lang="en-AU" dirty="0" smtClean="0"/>
              <a:t>	</a:t>
            </a:r>
            <a:r>
              <a:rPr lang="en-AU" sz="2900" dirty="0" smtClean="0"/>
              <a:t>Beside the sea		      seaside at </a:t>
            </a:r>
            <a:r>
              <a:rPr lang="en-AU" sz="2900" dirty="0" err="1" smtClean="0"/>
              <a:t>Caesaria</a:t>
            </a:r>
            <a:r>
              <a:rPr lang="en-AU" sz="2900" dirty="0" smtClean="0"/>
              <a:t> </a:t>
            </a:r>
          </a:p>
          <a:p>
            <a:pPr>
              <a:buNone/>
            </a:pPr>
            <a:r>
              <a:rPr lang="en-AU" sz="2900" dirty="0" smtClean="0"/>
              <a:t>	Alone			      Outside Bethsaida</a:t>
            </a:r>
          </a:p>
          <a:p>
            <a:pPr>
              <a:buNone/>
            </a:pPr>
            <a:r>
              <a:rPr lang="en-AU" sz="2900" dirty="0" smtClean="0"/>
              <a:t>	The other side		      The other side</a:t>
            </a:r>
          </a:p>
          <a:p>
            <a:pPr>
              <a:buNone/>
            </a:pPr>
            <a:r>
              <a:rPr lang="en-AU" sz="2900" dirty="0" smtClean="0"/>
              <a:t>	The other side of the sea    </a:t>
            </a:r>
            <a:r>
              <a:rPr lang="en-AU" sz="2900" dirty="0" err="1" smtClean="0"/>
              <a:t>Dalmanutha</a:t>
            </a:r>
            <a:r>
              <a:rPr lang="en-AU" sz="2900" dirty="0" smtClean="0"/>
              <a:t> (near sea)</a:t>
            </a:r>
          </a:p>
          <a:p>
            <a:pPr>
              <a:buNone/>
            </a:pPr>
            <a:r>
              <a:rPr lang="en-AU" sz="2900" dirty="0" smtClean="0"/>
              <a:t>	The other side		      Sea Galilee</a:t>
            </a:r>
          </a:p>
          <a:p>
            <a:pPr>
              <a:buNone/>
            </a:pPr>
            <a:r>
              <a:rPr lang="en-AU" sz="2900" dirty="0" smtClean="0"/>
              <a:t>	A House of a ruler	      A house in Tyre</a:t>
            </a:r>
          </a:p>
          <a:p>
            <a:pPr>
              <a:buNone/>
            </a:pPr>
            <a:r>
              <a:rPr lang="en-AU" sz="2900" dirty="0" smtClean="0"/>
              <a:t>	His own country		      House away from crowd</a:t>
            </a:r>
          </a:p>
          <a:p>
            <a:pPr>
              <a:buNone/>
            </a:pPr>
            <a:r>
              <a:rPr lang="en-AU" sz="2900" dirty="0" smtClean="0"/>
              <a:t>	A desert place		      Out of the ship</a:t>
            </a:r>
          </a:p>
          <a:p>
            <a:pPr>
              <a:buNone/>
            </a:pPr>
            <a:r>
              <a:rPr lang="en-AU" sz="2900" dirty="0" smtClean="0"/>
              <a:t>	A Mountain to pray	      </a:t>
            </a:r>
            <a:r>
              <a:rPr lang="en-AU" sz="2900" dirty="0" err="1" smtClean="0"/>
              <a:t>Gennasaret</a:t>
            </a:r>
            <a:r>
              <a:rPr lang="en-AU" sz="2900" dirty="0" smtClean="0"/>
              <a:t>, anchored</a:t>
            </a:r>
          </a:p>
          <a:p>
            <a:pPr>
              <a:buNone/>
            </a:pPr>
            <a:r>
              <a:rPr lang="en-AU" sz="2900" dirty="0" smtClean="0"/>
              <a:t>	</a:t>
            </a:r>
            <a:r>
              <a:rPr lang="en-AU" dirty="0" smtClean="0"/>
              <a:t>			</a:t>
            </a:r>
          </a:p>
          <a:p>
            <a:pPr algn="ctr">
              <a:buNone/>
            </a:pPr>
            <a:endParaRPr lang="en-AU" dirty="0" smtClean="0"/>
          </a:p>
          <a:p>
            <a:pPr algn="ctr">
              <a:buNone/>
            </a:pPr>
            <a:r>
              <a:rPr lang="en-AU" dirty="0" smtClean="0"/>
              <a:t>In the midst of the sea</a:t>
            </a:r>
            <a:endParaRPr lang="en-AU" dirty="0"/>
          </a:p>
        </p:txBody>
      </p:sp>
      <p:pic>
        <p:nvPicPr>
          <p:cNvPr id="5" name="Picture 4" descr="C:\Documents and Settings\User\My Documents\mich 18 jan laptop\www-valuesclarification\arrow2.JPG"/>
          <p:cNvPicPr>
            <a:picLocks noChangeAspect="1" noChangeArrowheads="1"/>
          </p:cNvPicPr>
          <p:nvPr/>
        </p:nvPicPr>
        <p:blipFill>
          <a:blip r:embed="rId4" cstate="print"/>
          <a:srcRect/>
          <a:stretch>
            <a:fillRect/>
          </a:stretch>
        </p:blipFill>
        <p:spPr bwMode="auto">
          <a:xfrm flipH="1">
            <a:off x="8215338" y="785794"/>
            <a:ext cx="714380" cy="5429288"/>
          </a:xfrm>
          <a:prstGeom prst="rect">
            <a:avLst/>
          </a:prstGeom>
          <a:noFill/>
        </p:spPr>
      </p:pic>
      <p:pic>
        <p:nvPicPr>
          <p:cNvPr id="6" name="Picture 2" descr="C:\Documents and Settings\User\My Documents\mich 18 jan laptop\www-valuesclarification\arrow2.JPG"/>
          <p:cNvPicPr>
            <a:picLocks noChangeAspect="1" noChangeArrowheads="1"/>
          </p:cNvPicPr>
          <p:nvPr/>
        </p:nvPicPr>
        <p:blipFill>
          <a:blip r:embed="rId5" cstate="print"/>
          <a:srcRect/>
          <a:stretch>
            <a:fillRect/>
          </a:stretch>
        </p:blipFill>
        <p:spPr bwMode="auto">
          <a:xfrm rot="10800000">
            <a:off x="285719" y="1562910"/>
            <a:ext cx="428629" cy="3961069"/>
          </a:xfrm>
          <a:prstGeom prst="rect">
            <a:avLst/>
          </a:prstGeom>
          <a:noFill/>
        </p:spPr>
      </p:pic>
      <p:pic>
        <p:nvPicPr>
          <p:cNvPr id="7" name="~PP102.WAV">
            <a:hlinkClick r:id="" action="ppaction://media"/>
          </p:cNvPr>
          <p:cNvPicPr>
            <a:picLocks noRot="1" noChangeAspect="1"/>
          </p:cNvPicPr>
          <p:nvPr>
            <a:wavAudioFile r:embed="rId2" name="~PP102.WAV"/>
          </p:nvPr>
        </p:nvPicPr>
        <p:blipFill>
          <a:blip r:embed="rId6"/>
          <a:stretch>
            <a:fillRect/>
          </a:stretch>
        </p:blipFill>
        <p:spPr>
          <a:xfrm>
            <a:off x="8639175" y="6353175"/>
            <a:ext cx="304800" cy="304800"/>
          </a:xfrm>
          <a:prstGeom prst="rect">
            <a:avLst/>
          </a:prstGeom>
        </p:spPr>
      </p:pic>
    </p:spTree>
    <p:custDataLst>
      <p:tags r:id="rId1"/>
    </p:custDataLst>
  </p:cSld>
  <p:clrMapOvr>
    <a:masterClrMapping/>
  </p:clrMapOvr>
  <p:transition advTm="47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3000" fill="hold"/>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3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654296"/>
          </a:xfrm>
        </p:spPr>
        <p:txBody>
          <a:bodyPr>
            <a:normAutofit fontScale="90000"/>
          </a:bodyPr>
          <a:lstStyle/>
          <a:p>
            <a:r>
              <a:rPr lang="en-AU" dirty="0" smtClean="0">
                <a:latin typeface="Script MT Bold" pitchFamily="66" charset="0"/>
              </a:rPr>
              <a:t/>
            </a:r>
            <a:br>
              <a:rPr lang="en-AU" dirty="0" smtClean="0">
                <a:latin typeface="Script MT Bold" pitchFamily="66" charset="0"/>
              </a:rPr>
            </a:br>
            <a:r>
              <a:rPr lang="en-AU" sz="5000" dirty="0" smtClean="0">
                <a:solidFill>
                  <a:srgbClr val="C00000"/>
                </a:solidFill>
                <a:latin typeface="Script MT Bold" pitchFamily="66" charset="0"/>
              </a:rPr>
              <a:t>Values	Clarification</a:t>
            </a:r>
            <a:br>
              <a:rPr lang="en-AU" sz="5000" dirty="0" smtClean="0">
                <a:solidFill>
                  <a:srgbClr val="C00000"/>
                </a:solidFill>
                <a:latin typeface="Script MT Bold" pitchFamily="66" charset="0"/>
              </a:rPr>
            </a:br>
            <a:r>
              <a:rPr lang="en-AU" sz="5000" dirty="0" smtClean="0">
                <a:solidFill>
                  <a:srgbClr val="C00000"/>
                </a:solidFill>
                <a:latin typeface="Script MT Bold" pitchFamily="66" charset="0"/>
              </a:rPr>
              <a:t>for Stage One of</a:t>
            </a:r>
            <a:br>
              <a:rPr lang="en-AU" sz="5000" dirty="0" smtClean="0">
                <a:solidFill>
                  <a:srgbClr val="C00000"/>
                </a:solidFill>
                <a:latin typeface="Script MT Bold" pitchFamily="66" charset="0"/>
              </a:rPr>
            </a:br>
            <a:r>
              <a:rPr lang="en-AU" sz="5000" dirty="0" smtClean="0">
                <a:solidFill>
                  <a:srgbClr val="C00000"/>
                </a:solidFill>
                <a:latin typeface="Script MT Bold" pitchFamily="66" charset="0"/>
              </a:rPr>
              <a:t>“On Building a Society”</a:t>
            </a:r>
            <a:br>
              <a:rPr lang="en-AU" sz="5000" dirty="0" smtClean="0">
                <a:solidFill>
                  <a:srgbClr val="C00000"/>
                </a:solidFill>
                <a:latin typeface="Script MT Bold" pitchFamily="66" charset="0"/>
              </a:rPr>
            </a:br>
            <a:endParaRPr lang="en-AU" sz="5000" dirty="0">
              <a:solidFill>
                <a:srgbClr val="C00000"/>
              </a:solidFill>
            </a:endParaRPr>
          </a:p>
        </p:txBody>
      </p:sp>
      <p:pic>
        <p:nvPicPr>
          <p:cNvPr id="2050" name="Picture 2" descr="C:\Documents and Settings\User\My Documents\mich 18 july laptop\www-valuesclarification-youtube\better-30-pictures\DSC00046.JPG"/>
          <p:cNvPicPr>
            <a:picLocks noGrp="1" noChangeAspect="1" noChangeArrowheads="1"/>
          </p:cNvPicPr>
          <p:nvPr>
            <p:ph idx="1"/>
          </p:nvPr>
        </p:nvPicPr>
        <p:blipFill>
          <a:blip r:embed="rId4" cstate="print"/>
          <a:srcRect/>
          <a:stretch>
            <a:fillRect/>
          </a:stretch>
        </p:blipFill>
        <p:spPr bwMode="auto">
          <a:xfrm>
            <a:off x="1428728" y="3286124"/>
            <a:ext cx="6286545" cy="2840039"/>
          </a:xfrm>
          <a:prstGeom prst="rect">
            <a:avLst/>
          </a:prstGeom>
          <a:noFill/>
        </p:spPr>
      </p:pic>
      <p:pic>
        <p:nvPicPr>
          <p:cNvPr id="7" name="~PP90.WAV">
            <a:hlinkClick r:id="" action="ppaction://media"/>
          </p:cNvPr>
          <p:cNvPicPr>
            <a:picLocks noRot="1" noChangeAspect="1"/>
          </p:cNvPicPr>
          <p:nvPr>
            <a:wavAudioFile r:embed="rId2" name="~PP90.WAV"/>
          </p:nvPr>
        </p:nvPicPr>
        <p:blipFill>
          <a:blip r:embed="rId5"/>
          <a:stretch>
            <a:fillRect/>
          </a:stretch>
        </p:blipFill>
        <p:spPr>
          <a:xfrm>
            <a:off x="8639175" y="6353175"/>
            <a:ext cx="304800" cy="304800"/>
          </a:xfrm>
          <a:prstGeom prst="rect">
            <a:avLst/>
          </a:prstGeom>
        </p:spPr>
      </p:pic>
    </p:spTree>
    <p:custDataLst>
      <p:tags r:id="rId1"/>
    </p:custDataLst>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5122" name="Picture 2" descr="C:\Documents and Settings\User\My Documents\mich 18 july laptop\www-valuesclarification-youtube\better-30-pictures\Pic_1229_065.jpg"/>
          <p:cNvPicPr>
            <a:picLocks noGrp="1" noChangeAspect="1" noChangeArrowheads="1"/>
          </p:cNvPicPr>
          <p:nvPr>
            <p:ph idx="1"/>
          </p:nvPr>
        </p:nvPicPr>
        <p:blipFill>
          <a:blip r:embed="rId3"/>
          <a:srcRect/>
          <a:stretch>
            <a:fillRect/>
          </a:stretch>
        </p:blipFill>
        <p:spPr bwMode="auto">
          <a:xfrm>
            <a:off x="428597" y="285728"/>
            <a:ext cx="8215370" cy="6286544"/>
          </a:xfrm>
          <a:prstGeom prst="rect">
            <a:avLst/>
          </a:prstGeom>
          <a:noFill/>
        </p:spPr>
      </p:pic>
      <p:sp>
        <p:nvSpPr>
          <p:cNvPr id="6" name="Rectangle 5"/>
          <p:cNvSpPr/>
          <p:nvPr/>
        </p:nvSpPr>
        <p:spPr>
          <a:xfrm>
            <a:off x="2286000" y="428604"/>
            <a:ext cx="4572000" cy="3631763"/>
          </a:xfrm>
          <a:prstGeom prst="rect">
            <a:avLst/>
          </a:prstGeom>
        </p:spPr>
        <p:txBody>
          <a:bodyPr wrap="square">
            <a:spAutoFit/>
          </a:bodyPr>
          <a:lstStyle/>
          <a:p>
            <a:r>
              <a:rPr lang="en-AU" sz="2300" b="1" dirty="0" smtClean="0"/>
              <a:t>References</a:t>
            </a:r>
            <a:br>
              <a:rPr lang="en-AU" sz="2300" b="1" dirty="0" smtClean="0"/>
            </a:br>
            <a:r>
              <a:rPr lang="en-AU" sz="2300" dirty="0" smtClean="0"/>
              <a:t>4:1-9		....	8:27-91:</a:t>
            </a:r>
            <a:br>
              <a:rPr lang="en-AU" sz="2300" dirty="0" smtClean="0"/>
            </a:br>
            <a:r>
              <a:rPr lang="en-AU" sz="2300" dirty="0" smtClean="0"/>
              <a:t>4:10-4:34	.....	8:22-26</a:t>
            </a:r>
            <a:br>
              <a:rPr lang="en-AU" sz="2300" dirty="0" smtClean="0"/>
            </a:br>
            <a:r>
              <a:rPr lang="en-AU" sz="2300" dirty="0" smtClean="0"/>
              <a:t>4:35-41		....	8:13-21</a:t>
            </a:r>
            <a:br>
              <a:rPr lang="en-AU" sz="2300" dirty="0" smtClean="0"/>
            </a:br>
            <a:r>
              <a:rPr lang="en-AU" sz="2300" dirty="0" smtClean="0"/>
              <a:t>5:1-20		.....	7:31-8:9</a:t>
            </a:r>
            <a:br>
              <a:rPr lang="en-AU" sz="2300" dirty="0" smtClean="0"/>
            </a:br>
            <a:r>
              <a:rPr lang="en-AU" sz="2300" dirty="0" smtClean="0"/>
              <a:t>5:21-34		.....	7:24-30</a:t>
            </a:r>
            <a:br>
              <a:rPr lang="en-AU" sz="2300" dirty="0" smtClean="0"/>
            </a:br>
            <a:r>
              <a:rPr lang="en-AU" sz="2300" dirty="0" smtClean="0"/>
              <a:t>5:35-45		.....	7:17-23</a:t>
            </a:r>
            <a:br>
              <a:rPr lang="en-AU" sz="2300" dirty="0" smtClean="0"/>
            </a:br>
            <a:r>
              <a:rPr lang="en-AU" sz="2300" dirty="0" smtClean="0"/>
              <a:t>6:1-30		.....	6:54-7:16</a:t>
            </a:r>
            <a:br>
              <a:rPr lang="en-AU" sz="2300" dirty="0" smtClean="0"/>
            </a:br>
            <a:r>
              <a:rPr lang="en-AU" sz="2300" dirty="0" smtClean="0"/>
              <a:t>6:31-45		.....	6:53</a:t>
            </a:r>
            <a:br>
              <a:rPr lang="en-AU" sz="2300" dirty="0" smtClean="0"/>
            </a:br>
            <a:r>
              <a:rPr lang="en-AU" sz="2300" dirty="0" smtClean="0"/>
              <a:t>		6:46</a:t>
            </a:r>
            <a:endParaRPr lang="en-AU" sz="2300" dirty="0"/>
          </a:p>
        </p:txBody>
      </p:sp>
      <p:pic>
        <p:nvPicPr>
          <p:cNvPr id="7" name="~PP2533.WAV">
            <a:hlinkClick r:id="" action="ppaction://media"/>
          </p:cNvPr>
          <p:cNvPicPr>
            <a:picLocks noRot="1" noChangeAspect="1"/>
          </p:cNvPicPr>
          <p:nvPr>
            <a:wavAudioFile r:embed="rId1" name="~PP2533.WAV"/>
          </p:nvPr>
        </p:nvPicPr>
        <p:blipFill>
          <a:blip r:embed="rId4"/>
          <a:stretch>
            <a:fillRect/>
          </a:stretch>
        </p:blipFill>
        <p:spPr>
          <a:xfrm>
            <a:off x="8639175" y="6353175"/>
            <a:ext cx="304800" cy="304800"/>
          </a:xfrm>
          <a:prstGeom prst="rect">
            <a:avLst/>
          </a:prstGeom>
        </p:spPr>
      </p:pic>
    </p:spTree>
  </p:cSld>
  <p:clrMapOvr>
    <a:masterClrMapping/>
  </p:clrMapOvr>
  <p:transition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3500" b="1" dirty="0" smtClean="0"/>
              <a:t>Section B</a:t>
            </a:r>
            <a:br>
              <a:rPr lang="en-AU" sz="3500" b="1" dirty="0" smtClean="0"/>
            </a:br>
            <a:r>
              <a:rPr lang="en-AU" sz="3500" dirty="0" smtClean="0"/>
              <a:t>Parallels in </a:t>
            </a:r>
            <a:r>
              <a:rPr lang="en-AU" sz="3500" b="1" dirty="0" smtClean="0"/>
              <a:t>1st paragraph Pair</a:t>
            </a:r>
            <a:endParaRPr lang="en-AU" sz="3500" b="1" dirty="0"/>
          </a:p>
        </p:txBody>
      </p:sp>
      <p:sp>
        <p:nvSpPr>
          <p:cNvPr id="3" name="Content Placeholder 2"/>
          <p:cNvSpPr>
            <a:spLocks noGrp="1"/>
          </p:cNvSpPr>
          <p:nvPr>
            <p:ph idx="1"/>
          </p:nvPr>
        </p:nvSpPr>
        <p:spPr/>
        <p:txBody>
          <a:bodyPr>
            <a:normAutofit fontScale="92500" lnSpcReduction="20000"/>
          </a:bodyPr>
          <a:lstStyle/>
          <a:p>
            <a:pPr>
              <a:buNone/>
            </a:pPr>
            <a:r>
              <a:rPr lang="en-AU" dirty="0" smtClean="0"/>
              <a:t>1.	By sea			</a:t>
            </a:r>
            <a:r>
              <a:rPr lang="en-AU" dirty="0" err="1" smtClean="0"/>
              <a:t>1b</a:t>
            </a:r>
            <a:r>
              <a:rPr lang="en-AU" dirty="0" smtClean="0"/>
              <a:t>.	by sea</a:t>
            </a:r>
          </a:p>
          <a:p>
            <a:endParaRPr lang="en-AU" dirty="0" smtClean="0"/>
          </a:p>
          <a:p>
            <a:pPr>
              <a:buNone/>
            </a:pPr>
            <a:r>
              <a:rPr lang="en-AU" dirty="0" smtClean="0"/>
              <a:t>2.	teaching crowds	</a:t>
            </a:r>
            <a:r>
              <a:rPr lang="en-AU" dirty="0" err="1" smtClean="0"/>
              <a:t>2b</a:t>
            </a:r>
            <a:r>
              <a:rPr lang="en-AU" dirty="0" smtClean="0"/>
              <a:t>.	teaching disciples</a:t>
            </a:r>
          </a:p>
          <a:p>
            <a:endParaRPr lang="en-AU" dirty="0" smtClean="0"/>
          </a:p>
          <a:p>
            <a:pPr>
              <a:buNone/>
            </a:pPr>
            <a:r>
              <a:rPr lang="en-AU" dirty="0" smtClean="0"/>
              <a:t>3.	parable of seed		</a:t>
            </a:r>
            <a:r>
              <a:rPr lang="en-AU" dirty="0" err="1" smtClean="0"/>
              <a:t>3b</a:t>
            </a:r>
            <a:r>
              <a:rPr lang="en-AU" dirty="0" smtClean="0"/>
              <a:t>.	Son of man will be (which has to die)			killed		</a:t>
            </a:r>
          </a:p>
          <a:p>
            <a:endParaRPr lang="en-AU" dirty="0" smtClean="0"/>
          </a:p>
          <a:p>
            <a:pPr>
              <a:buNone/>
            </a:pPr>
            <a:r>
              <a:rPr lang="en-AU" dirty="0" smtClean="0"/>
              <a:t>4.	Some seed has fruit	</a:t>
            </a:r>
            <a:r>
              <a:rPr lang="en-AU" dirty="0" err="1" smtClean="0"/>
              <a:t>4b</a:t>
            </a:r>
            <a:r>
              <a:rPr lang="en-AU" dirty="0" smtClean="0"/>
              <a:t>.	Some here will see</a:t>
            </a:r>
          </a:p>
          <a:p>
            <a:pPr>
              <a:buNone/>
            </a:pPr>
            <a:r>
              <a:rPr lang="en-AU" dirty="0" smtClean="0"/>
              <a:t>30, 60 and even 100 fold		kingdom		</a:t>
            </a:r>
            <a:endParaRPr lang="en-AU" dirty="0"/>
          </a:p>
        </p:txBody>
      </p:sp>
      <p:pic>
        <p:nvPicPr>
          <p:cNvPr id="6" name="~PP805.WAV">
            <a:hlinkClick r:id="" action="ppaction://media"/>
          </p:cNvPr>
          <p:cNvPicPr>
            <a:picLocks noRot="1" noChangeAspect="1"/>
          </p:cNvPicPr>
          <p:nvPr>
            <a:wavAudioFile r:embed="rId1" name="~PP805.WAV"/>
          </p:nvPr>
        </p:nvPicPr>
        <p:blipFill>
          <a:blip r:embed="rId3"/>
          <a:stretch>
            <a:fillRect/>
          </a:stretch>
        </p:blipFill>
        <p:spPr>
          <a:xfrm>
            <a:off x="8639175" y="6353175"/>
            <a:ext cx="304800" cy="304800"/>
          </a:xfrm>
          <a:prstGeom prst="rect">
            <a:avLst/>
          </a:prstGeom>
        </p:spPr>
      </p:pic>
    </p:spTree>
  </p:cSld>
  <p:clrMapOvr>
    <a:masterClrMapping/>
  </p:clrMapOvr>
  <p:transition advTm="42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6842"/>
          </a:xfrm>
        </p:spPr>
        <p:txBody>
          <a:bodyPr>
            <a:normAutofit fontScale="90000"/>
          </a:bodyPr>
          <a:lstStyle/>
          <a:p>
            <a:endParaRPr lang="en-AU" dirty="0"/>
          </a:p>
        </p:txBody>
      </p:sp>
      <p:sp>
        <p:nvSpPr>
          <p:cNvPr id="3" name="Content Placeholder 2"/>
          <p:cNvSpPr>
            <a:spLocks noGrp="1"/>
          </p:cNvSpPr>
          <p:nvPr>
            <p:ph idx="1"/>
          </p:nvPr>
        </p:nvSpPr>
        <p:spPr>
          <a:xfrm>
            <a:off x="457200" y="714356"/>
            <a:ext cx="8229600" cy="5411807"/>
          </a:xfrm>
        </p:spPr>
        <p:txBody>
          <a:bodyPr/>
          <a:lstStyle/>
          <a:p>
            <a:pPr>
              <a:buNone/>
            </a:pPr>
            <a:r>
              <a:rPr lang="en-AU" dirty="0" smtClean="0"/>
              <a:t>A key point in common</a:t>
            </a:r>
            <a:r>
              <a:rPr lang="en-AU" sz="5000" dirty="0" smtClean="0"/>
              <a:t>		</a:t>
            </a:r>
          </a:p>
          <a:p>
            <a:pPr algn="ctr">
              <a:buNone/>
            </a:pPr>
            <a:r>
              <a:rPr lang="en-AU" sz="5000" dirty="0" smtClean="0">
                <a:latin typeface="Script MT Bold" pitchFamily="66" charset="0"/>
              </a:rPr>
              <a:t>Be Receptive</a:t>
            </a:r>
          </a:p>
          <a:p>
            <a:pPr algn="ctr">
              <a:buNone/>
            </a:pPr>
            <a:endParaRPr lang="en-AU" sz="5000" dirty="0"/>
          </a:p>
        </p:txBody>
      </p:sp>
      <p:pic>
        <p:nvPicPr>
          <p:cNvPr id="5122" name="Picture 2" descr="C:\Documents and Settings\User\My Documents\mich 18 july laptop\www-valuesclarification-youtube\better-30-pictures\onbuildingasociety_029.jpg"/>
          <p:cNvPicPr>
            <a:picLocks noChangeAspect="1" noChangeArrowheads="1"/>
          </p:cNvPicPr>
          <p:nvPr/>
        </p:nvPicPr>
        <p:blipFill>
          <a:blip r:embed="rId4"/>
          <a:srcRect/>
          <a:stretch>
            <a:fillRect/>
          </a:stretch>
        </p:blipFill>
        <p:spPr bwMode="auto">
          <a:xfrm>
            <a:off x="2000232" y="2857496"/>
            <a:ext cx="5572164" cy="3619504"/>
          </a:xfrm>
          <a:prstGeom prst="rect">
            <a:avLst/>
          </a:prstGeom>
          <a:noFill/>
        </p:spPr>
      </p:pic>
      <p:pic>
        <p:nvPicPr>
          <p:cNvPr id="7" name="~PP1548.WAV">
            <a:hlinkClick r:id="" action="ppaction://media"/>
          </p:cNvPr>
          <p:cNvPicPr>
            <a:picLocks noRot="1" noChangeAspect="1"/>
          </p:cNvPicPr>
          <p:nvPr>
            <a:wavAudioFile r:embed="rId2" name="~PP1548.WAV"/>
          </p:nvPr>
        </p:nvPicPr>
        <p:blipFill>
          <a:blip r:embed="rId5"/>
          <a:stretch>
            <a:fillRect/>
          </a:stretch>
        </p:blipFill>
        <p:spPr>
          <a:xfrm>
            <a:off x="8639175" y="6353175"/>
            <a:ext cx="304800" cy="304800"/>
          </a:xfrm>
          <a:prstGeom prst="rect">
            <a:avLst/>
          </a:prstGeom>
        </p:spPr>
      </p:pic>
    </p:spTree>
    <p:custDataLst>
      <p:tags r:id="rId1"/>
    </p:custDataLst>
  </p:cSld>
  <p:clrMapOvr>
    <a:masterClrMapping/>
  </p:clrMapOvr>
  <p:transition advTm="12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3500" dirty="0" smtClean="0"/>
              <a:t>Points in common in Section B</a:t>
            </a:r>
            <a:br>
              <a:rPr lang="en-AU" sz="3500" dirty="0" smtClean="0"/>
            </a:br>
            <a:r>
              <a:rPr lang="en-AU" sz="3500" dirty="0" smtClean="0"/>
              <a:t>the </a:t>
            </a:r>
            <a:r>
              <a:rPr lang="en-AU" sz="3500" b="1" dirty="0" smtClean="0"/>
              <a:t>2nd paragraph pair</a:t>
            </a:r>
            <a:endParaRPr lang="en-AU" sz="3500" b="1" dirty="0"/>
          </a:p>
        </p:txBody>
      </p:sp>
      <p:sp>
        <p:nvSpPr>
          <p:cNvPr id="3" name="Content Placeholder 2"/>
          <p:cNvSpPr>
            <a:spLocks noGrp="1"/>
          </p:cNvSpPr>
          <p:nvPr>
            <p:ph idx="1"/>
          </p:nvPr>
        </p:nvSpPr>
        <p:spPr>
          <a:xfrm>
            <a:off x="457200" y="1714488"/>
            <a:ext cx="8229600" cy="4714908"/>
          </a:xfrm>
        </p:spPr>
        <p:txBody>
          <a:bodyPr>
            <a:normAutofit fontScale="92500" lnSpcReduction="10000"/>
          </a:bodyPr>
          <a:lstStyle/>
          <a:p>
            <a:pPr>
              <a:buNone/>
            </a:pPr>
            <a:endParaRPr lang="en-AU" dirty="0" smtClean="0"/>
          </a:p>
          <a:p>
            <a:pPr>
              <a:buNone/>
            </a:pPr>
            <a:r>
              <a:rPr lang="en-AU" dirty="0" smtClean="0"/>
              <a:t>1. Alone		    	  </a:t>
            </a:r>
            <a:r>
              <a:rPr lang="en-AU" dirty="0" err="1" smtClean="0"/>
              <a:t>1b</a:t>
            </a:r>
            <a:r>
              <a:rPr lang="en-AU" dirty="0" smtClean="0"/>
              <a:t>.	 outside Bethsaida</a:t>
            </a:r>
          </a:p>
          <a:p>
            <a:endParaRPr lang="en-AU" dirty="0" smtClean="0"/>
          </a:p>
          <a:p>
            <a:pPr>
              <a:buNone/>
            </a:pPr>
            <a:r>
              <a:rPr lang="en-AU" dirty="0" smtClean="0"/>
              <a:t>2. “See and yet not     	  </a:t>
            </a:r>
            <a:r>
              <a:rPr lang="en-AU" dirty="0" err="1" smtClean="0"/>
              <a:t>2b</a:t>
            </a:r>
            <a:r>
              <a:rPr lang="en-AU" dirty="0" smtClean="0"/>
              <a:t>. 	“I see men like trees 	perceive”					walking”</a:t>
            </a:r>
          </a:p>
          <a:p>
            <a:pPr>
              <a:buNone/>
            </a:pPr>
            <a:r>
              <a:rPr lang="en-AU" dirty="0" smtClean="0"/>
              <a:t> </a:t>
            </a:r>
          </a:p>
          <a:p>
            <a:pPr>
              <a:buNone/>
            </a:pPr>
            <a:r>
              <a:rPr lang="en-AU" dirty="0" smtClean="0"/>
              <a:t>3. lamp to see with      	  </a:t>
            </a:r>
            <a:r>
              <a:rPr lang="en-AU" dirty="0" err="1" smtClean="0"/>
              <a:t>3b</a:t>
            </a:r>
            <a:r>
              <a:rPr lang="en-AU" dirty="0" smtClean="0"/>
              <a:t>.	sight returned</a:t>
            </a:r>
          </a:p>
          <a:p>
            <a:pPr>
              <a:buNone/>
            </a:pPr>
            <a:endParaRPr lang="en-AU" dirty="0" smtClean="0"/>
          </a:p>
          <a:p>
            <a:pPr>
              <a:buNone/>
            </a:pPr>
            <a:r>
              <a:rPr lang="en-AU" dirty="0" smtClean="0"/>
              <a:t>4. Privately to disciples    </a:t>
            </a:r>
            <a:r>
              <a:rPr lang="en-AU" dirty="0" err="1" smtClean="0"/>
              <a:t>4b</a:t>
            </a:r>
            <a:r>
              <a:rPr lang="en-AU" dirty="0" smtClean="0"/>
              <a:t>	Do not go into village</a:t>
            </a:r>
            <a:endParaRPr lang="en-AU" dirty="0"/>
          </a:p>
        </p:txBody>
      </p:sp>
      <p:pic>
        <p:nvPicPr>
          <p:cNvPr id="5" name="~PP2925.WAV">
            <a:hlinkClick r:id="" action="ppaction://media"/>
          </p:cNvPr>
          <p:cNvPicPr>
            <a:picLocks noRot="1" noChangeAspect="1"/>
          </p:cNvPicPr>
          <p:nvPr>
            <a:wavAudioFile r:embed="rId1" name="~PP2925.WAV"/>
          </p:nvPr>
        </p:nvPicPr>
        <p:blipFill>
          <a:blip r:embed="rId3"/>
          <a:stretch>
            <a:fillRect/>
          </a:stretch>
        </p:blipFill>
        <p:spPr>
          <a:xfrm>
            <a:off x="8639175" y="6353175"/>
            <a:ext cx="304800" cy="304800"/>
          </a:xfrm>
          <a:prstGeom prst="rect">
            <a:avLst/>
          </a:prstGeom>
        </p:spPr>
      </p:pic>
    </p:spTree>
  </p:cSld>
  <p:clrMapOvr>
    <a:masterClrMapping/>
  </p:clrMapOvr>
  <p:transition advTm="5300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8280"/>
          </a:xfrm>
        </p:spPr>
        <p:txBody>
          <a:bodyPr>
            <a:normAutofit fontScale="90000"/>
          </a:bodyPr>
          <a:lstStyle/>
          <a:p>
            <a:endParaRPr lang="en-AU" dirty="0"/>
          </a:p>
        </p:txBody>
      </p:sp>
      <p:sp>
        <p:nvSpPr>
          <p:cNvPr id="3" name="Content Placeholder 2"/>
          <p:cNvSpPr>
            <a:spLocks noGrp="1"/>
          </p:cNvSpPr>
          <p:nvPr>
            <p:ph idx="1"/>
          </p:nvPr>
        </p:nvSpPr>
        <p:spPr>
          <a:xfrm>
            <a:off x="457200" y="571480"/>
            <a:ext cx="8229600" cy="5554683"/>
          </a:xfrm>
        </p:spPr>
        <p:txBody>
          <a:bodyPr/>
          <a:lstStyle/>
          <a:p>
            <a:pPr>
              <a:buNone/>
            </a:pPr>
            <a:endParaRPr lang="en-AU" dirty="0" smtClean="0"/>
          </a:p>
          <a:p>
            <a:pPr>
              <a:buNone/>
            </a:pPr>
            <a:r>
              <a:rPr lang="en-AU" dirty="0" smtClean="0"/>
              <a:t>A Key Point in 2</a:t>
            </a:r>
            <a:r>
              <a:rPr lang="en-AU" baseline="30000" dirty="0" smtClean="0"/>
              <a:t>nd</a:t>
            </a:r>
            <a:r>
              <a:rPr lang="en-AU" dirty="0" smtClean="0"/>
              <a:t> paragraph pair</a:t>
            </a:r>
          </a:p>
          <a:p>
            <a:endParaRPr lang="en-AU" sz="5000" dirty="0" smtClean="0"/>
          </a:p>
          <a:p>
            <a:pPr algn="ctr">
              <a:buNone/>
            </a:pPr>
            <a:r>
              <a:rPr lang="en-AU" sz="5000" dirty="0" smtClean="0"/>
              <a:t>				</a:t>
            </a:r>
            <a:r>
              <a:rPr lang="en-AU" sz="5000" dirty="0" smtClean="0">
                <a:latin typeface="Script MT Bold" pitchFamily="66" charset="0"/>
              </a:rPr>
              <a:t>Perceive </a:t>
            </a:r>
          </a:p>
          <a:p>
            <a:pPr algn="ctr">
              <a:buNone/>
            </a:pPr>
            <a:r>
              <a:rPr lang="en-AU" sz="5000" dirty="0" smtClean="0">
                <a:latin typeface="Script MT Bold" pitchFamily="66" charset="0"/>
              </a:rPr>
              <a:t>				as well as see</a:t>
            </a:r>
            <a:endParaRPr lang="en-AU" sz="5000" dirty="0">
              <a:latin typeface="Script MT Bold" pitchFamily="66" charset="0"/>
            </a:endParaRPr>
          </a:p>
        </p:txBody>
      </p:sp>
      <p:pic>
        <p:nvPicPr>
          <p:cNvPr id="2050" name="Picture 2" descr="C:\Documents and Settings\User\My Documents\mich 18 jan laptop\www-onbuildingasociety-youtube\coloured pics\068.jpg"/>
          <p:cNvPicPr>
            <a:picLocks noChangeAspect="1" noChangeArrowheads="1"/>
          </p:cNvPicPr>
          <p:nvPr/>
        </p:nvPicPr>
        <p:blipFill>
          <a:blip r:embed="rId4"/>
          <a:srcRect/>
          <a:stretch>
            <a:fillRect/>
          </a:stretch>
        </p:blipFill>
        <p:spPr bwMode="auto">
          <a:xfrm>
            <a:off x="714348" y="2000240"/>
            <a:ext cx="3143272" cy="4054466"/>
          </a:xfrm>
          <a:prstGeom prst="rect">
            <a:avLst/>
          </a:prstGeom>
          <a:noFill/>
        </p:spPr>
      </p:pic>
      <p:pic>
        <p:nvPicPr>
          <p:cNvPr id="7" name="~PP7.WAV">
            <a:hlinkClick r:id="" action="ppaction://media"/>
          </p:cNvPr>
          <p:cNvPicPr>
            <a:picLocks noRot="1" noChangeAspect="1"/>
          </p:cNvPicPr>
          <p:nvPr>
            <a:wavAudioFile r:embed="rId2" name="~PP7.WAV"/>
          </p:nvPr>
        </p:nvPicPr>
        <p:blipFill>
          <a:blip r:embed="rId5"/>
          <a:stretch>
            <a:fillRect/>
          </a:stretch>
        </p:blipFill>
        <p:spPr>
          <a:xfrm>
            <a:off x="8639175" y="6353175"/>
            <a:ext cx="304800" cy="304800"/>
          </a:xfrm>
          <a:prstGeom prst="rect">
            <a:avLst/>
          </a:prstGeom>
        </p:spPr>
      </p:pic>
    </p:spTree>
    <p:custDataLst>
      <p:tags r:id="rId1"/>
    </p:custDataLst>
  </p:cSld>
  <p:clrMapOvr>
    <a:masterClrMapping/>
  </p:clrMapOvr>
  <p:transition advTm="17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3" end="3"/>
                                            </p:txEl>
                                          </p:spTgt>
                                        </p:tgtEl>
                                      </p:cBhvr>
                                      <p:by x="150000" y="150000"/>
                                    </p:animScale>
                                  </p:childTnLst>
                                </p:cTn>
                              </p:par>
                              <p:par>
                                <p:cTn id="11" presetID="6" presetClass="emph" presetSubtype="0" fill="hold" nodeType="withEffect">
                                  <p:stCondLst>
                                    <p:cond delay="0"/>
                                  </p:stCondLst>
                                  <p:childTnLst>
                                    <p:animScale>
                                      <p:cBhvr>
                                        <p:cTn id="12" dur="2000" fill="hold"/>
                                        <p:tgtEl>
                                          <p:spTgt spid="3">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480"/>
            <a:ext cx="8229600" cy="1285884"/>
          </a:xfrm>
        </p:spPr>
        <p:txBody>
          <a:bodyPr>
            <a:normAutofit/>
          </a:bodyPr>
          <a:lstStyle/>
          <a:p>
            <a:r>
              <a:rPr lang="en-AU" sz="2800" dirty="0" smtClean="0"/>
              <a:t>Points in common in Section B the  </a:t>
            </a:r>
            <a:br>
              <a:rPr lang="en-AU" sz="2800" dirty="0" smtClean="0"/>
            </a:br>
            <a:r>
              <a:rPr lang="en-AU" sz="3500" b="1" dirty="0" smtClean="0"/>
              <a:t>3rd paragraph pair</a:t>
            </a:r>
            <a:endParaRPr lang="en-AU" sz="3500" b="1" dirty="0"/>
          </a:p>
        </p:txBody>
      </p:sp>
      <p:sp>
        <p:nvSpPr>
          <p:cNvPr id="3" name="Content Placeholder 2"/>
          <p:cNvSpPr>
            <a:spLocks noGrp="1"/>
          </p:cNvSpPr>
          <p:nvPr>
            <p:ph idx="1"/>
          </p:nvPr>
        </p:nvSpPr>
        <p:spPr>
          <a:xfrm>
            <a:off x="457200" y="2428868"/>
            <a:ext cx="8229600" cy="4000528"/>
          </a:xfrm>
        </p:spPr>
        <p:txBody>
          <a:bodyPr>
            <a:noAutofit/>
          </a:bodyPr>
          <a:lstStyle/>
          <a:p>
            <a:pPr>
              <a:buNone/>
            </a:pPr>
            <a:r>
              <a:rPr lang="en-AU" sz="2500" dirty="0" smtClean="0"/>
              <a:t>1.	other side			</a:t>
            </a:r>
            <a:r>
              <a:rPr lang="en-AU" sz="2500" dirty="0" err="1" smtClean="0"/>
              <a:t>1b</a:t>
            </a:r>
            <a:r>
              <a:rPr lang="en-AU" sz="2500" dirty="0" smtClean="0"/>
              <a:t>.	other side</a:t>
            </a:r>
          </a:p>
          <a:p>
            <a:pPr>
              <a:buNone/>
            </a:pPr>
            <a:r>
              <a:rPr lang="en-AU" sz="2500" dirty="0" smtClean="0"/>
              <a:t>2.	in boat			</a:t>
            </a:r>
            <a:r>
              <a:rPr lang="en-AU" sz="2500" dirty="0" err="1" smtClean="0"/>
              <a:t>2b</a:t>
            </a:r>
            <a:r>
              <a:rPr lang="en-AU" sz="2500" dirty="0" smtClean="0"/>
              <a:t>.	in boat</a:t>
            </a:r>
          </a:p>
          <a:p>
            <a:pPr>
              <a:buNone/>
            </a:pPr>
            <a:r>
              <a:rPr lang="en-AU" sz="2500" dirty="0" smtClean="0"/>
              <a:t>3.	human frailty		</a:t>
            </a:r>
            <a:r>
              <a:rPr lang="en-AU" sz="2500" dirty="0" err="1" smtClean="0"/>
              <a:t>3b</a:t>
            </a:r>
            <a:r>
              <a:rPr lang="en-AU" sz="2500" dirty="0" smtClean="0"/>
              <a:t>.	human frailty</a:t>
            </a:r>
          </a:p>
          <a:p>
            <a:pPr>
              <a:buNone/>
            </a:pPr>
            <a:r>
              <a:rPr lang="en-AU" sz="2500" dirty="0" smtClean="0"/>
              <a:t>        (Sleeping)				(forgot bread)</a:t>
            </a:r>
          </a:p>
          <a:p>
            <a:pPr>
              <a:buNone/>
            </a:pPr>
            <a:r>
              <a:rPr lang="en-AU" sz="2500" dirty="0" smtClean="0"/>
              <a:t>4. chided storm		</a:t>
            </a:r>
            <a:r>
              <a:rPr lang="en-AU" sz="2500" dirty="0" err="1" smtClean="0"/>
              <a:t>4b</a:t>
            </a:r>
            <a:r>
              <a:rPr lang="en-AU" sz="2500" dirty="0" smtClean="0"/>
              <a:t>.	chided disciples</a:t>
            </a:r>
          </a:p>
          <a:p>
            <a:pPr>
              <a:buNone/>
            </a:pPr>
            <a:r>
              <a:rPr lang="en-AU" sz="2500" dirty="0" smtClean="0"/>
              <a:t>5. nature miracle re storm   </a:t>
            </a:r>
            <a:r>
              <a:rPr lang="en-AU" sz="2500" dirty="0" err="1" smtClean="0"/>
              <a:t>5b</a:t>
            </a:r>
            <a:r>
              <a:rPr lang="en-AU" sz="2500" dirty="0" smtClean="0"/>
              <a:t>. 	nature miracle re bread</a:t>
            </a:r>
          </a:p>
          <a:p>
            <a:pPr>
              <a:buNone/>
            </a:pPr>
            <a:r>
              <a:rPr lang="en-AU" sz="2500" dirty="0" smtClean="0"/>
              <a:t>6.	Who is this man?		</a:t>
            </a:r>
            <a:r>
              <a:rPr lang="en-AU" sz="2500" dirty="0" err="1" smtClean="0"/>
              <a:t>6b</a:t>
            </a:r>
            <a:r>
              <a:rPr lang="en-AU" sz="2500" dirty="0" smtClean="0"/>
              <a:t>.	Do you not understand?</a:t>
            </a:r>
          </a:p>
          <a:p>
            <a:pPr lvl="1">
              <a:buNone/>
            </a:pPr>
            <a:r>
              <a:rPr lang="en-AU" sz="2500" dirty="0" smtClean="0"/>
              <a:t>			</a:t>
            </a:r>
          </a:p>
          <a:p>
            <a:pPr lvl="1">
              <a:buNone/>
            </a:pPr>
            <a:r>
              <a:rPr lang="en-AU" sz="2500" dirty="0" smtClean="0"/>
              <a:t>							</a:t>
            </a:r>
            <a:endParaRPr lang="en-AU" sz="2500" dirty="0"/>
          </a:p>
        </p:txBody>
      </p:sp>
      <p:pic>
        <p:nvPicPr>
          <p:cNvPr id="6" name="~PP710.WAV">
            <a:hlinkClick r:id="" action="ppaction://media"/>
          </p:cNvPr>
          <p:cNvPicPr>
            <a:picLocks noRot="1" noChangeAspect="1"/>
          </p:cNvPicPr>
          <p:nvPr>
            <a:wavAudioFile r:embed="rId1" name="~PP710.WAV"/>
          </p:nvPr>
        </p:nvPicPr>
        <p:blipFill>
          <a:blip r:embed="rId3"/>
          <a:stretch>
            <a:fillRect/>
          </a:stretch>
        </p:blipFill>
        <p:spPr>
          <a:xfrm>
            <a:off x="8639175" y="6353175"/>
            <a:ext cx="304800" cy="304800"/>
          </a:xfrm>
          <a:prstGeom prst="rect">
            <a:avLst/>
          </a:prstGeom>
        </p:spPr>
      </p:pic>
    </p:spTree>
  </p:cSld>
  <p:clrMapOvr>
    <a:masterClrMapping/>
  </p:clrMapOvr>
  <p:transition advTm="56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6842"/>
          </a:xfrm>
        </p:spPr>
        <p:txBody>
          <a:bodyPr>
            <a:normAutofit fontScale="90000"/>
          </a:bodyPr>
          <a:lstStyle/>
          <a:p>
            <a:endParaRPr lang="en-AU" sz="3000" dirty="0"/>
          </a:p>
        </p:txBody>
      </p:sp>
      <p:sp>
        <p:nvSpPr>
          <p:cNvPr id="3" name="Content Placeholder 2"/>
          <p:cNvSpPr>
            <a:spLocks noGrp="1"/>
          </p:cNvSpPr>
          <p:nvPr>
            <p:ph idx="1"/>
          </p:nvPr>
        </p:nvSpPr>
        <p:spPr>
          <a:xfrm>
            <a:off x="457200" y="785794"/>
            <a:ext cx="8229600" cy="5340369"/>
          </a:xfrm>
        </p:spPr>
        <p:txBody>
          <a:bodyPr>
            <a:normAutofit/>
          </a:bodyPr>
          <a:lstStyle/>
          <a:p>
            <a:pPr>
              <a:buNone/>
            </a:pPr>
            <a:r>
              <a:rPr lang="en-AU" dirty="0" smtClean="0"/>
              <a:t>	</a:t>
            </a:r>
            <a:r>
              <a:rPr lang="en-AU" sz="2800" dirty="0" smtClean="0"/>
              <a:t>A Key Point in Common</a:t>
            </a:r>
          </a:p>
          <a:p>
            <a:pPr>
              <a:buNone/>
            </a:pPr>
            <a:r>
              <a:rPr lang="en-AU" sz="2800" dirty="0" smtClean="0"/>
              <a:t>	for 3</a:t>
            </a:r>
            <a:r>
              <a:rPr lang="en-AU" sz="2800" baseline="30000" dirty="0" smtClean="0"/>
              <a:t>rd</a:t>
            </a:r>
            <a:r>
              <a:rPr lang="en-AU" sz="2800" dirty="0" smtClean="0"/>
              <a:t> paragraph pair</a:t>
            </a:r>
          </a:p>
          <a:p>
            <a:pPr>
              <a:buNone/>
            </a:pPr>
            <a:r>
              <a:rPr lang="en-AU" sz="2800" dirty="0" smtClean="0"/>
              <a:t>	of Section B is</a:t>
            </a:r>
          </a:p>
          <a:p>
            <a:pPr>
              <a:buNone/>
            </a:pPr>
            <a:endParaRPr lang="en-AU" sz="5000" b="1" dirty="0" smtClean="0"/>
          </a:p>
          <a:p>
            <a:pPr>
              <a:buNone/>
            </a:pPr>
            <a:r>
              <a:rPr lang="en-AU" sz="5000" b="1" dirty="0" smtClean="0"/>
              <a:t>	</a:t>
            </a:r>
            <a:r>
              <a:rPr lang="en-AU" sz="4000" b="1" dirty="0" smtClean="0">
                <a:latin typeface="Script MT Bold" pitchFamily="66" charset="0"/>
              </a:rPr>
              <a:t>Note the dignity </a:t>
            </a:r>
          </a:p>
          <a:p>
            <a:pPr>
              <a:buNone/>
            </a:pPr>
            <a:r>
              <a:rPr lang="en-AU" sz="4000" b="1" dirty="0" smtClean="0">
                <a:latin typeface="Script MT Bold" pitchFamily="66" charset="0"/>
              </a:rPr>
              <a:t>	of the person</a:t>
            </a:r>
          </a:p>
          <a:p>
            <a:pPr algn="ctr">
              <a:buNone/>
            </a:pPr>
            <a:endParaRPr lang="en-AU" dirty="0" smtClean="0"/>
          </a:p>
          <a:p>
            <a:pPr>
              <a:buNone/>
            </a:pPr>
            <a:endParaRPr lang="en-AU" dirty="0" smtClean="0"/>
          </a:p>
          <a:p>
            <a:pPr>
              <a:buNone/>
            </a:pPr>
            <a:endParaRPr lang="en-AU" dirty="0" smtClean="0"/>
          </a:p>
        </p:txBody>
      </p:sp>
      <p:pic>
        <p:nvPicPr>
          <p:cNvPr id="6146" name="Picture 2" descr="C:\Documents and Settings\User\My Documents\mich 18 july laptop\www-valuesclarification-youtube\better-30-pictures\Pic_0223_085.jpg"/>
          <p:cNvPicPr>
            <a:picLocks noChangeAspect="1" noChangeArrowheads="1"/>
          </p:cNvPicPr>
          <p:nvPr/>
        </p:nvPicPr>
        <p:blipFill>
          <a:blip r:embed="rId4"/>
          <a:srcRect/>
          <a:stretch>
            <a:fillRect/>
          </a:stretch>
        </p:blipFill>
        <p:spPr bwMode="auto">
          <a:xfrm>
            <a:off x="4643438" y="381000"/>
            <a:ext cx="4071966" cy="6096000"/>
          </a:xfrm>
          <a:prstGeom prst="rect">
            <a:avLst/>
          </a:prstGeom>
          <a:noFill/>
        </p:spPr>
      </p:pic>
      <p:pic>
        <p:nvPicPr>
          <p:cNvPr id="7" name="~PP2826.WAV">
            <a:hlinkClick r:id="" action="ppaction://media"/>
          </p:cNvPr>
          <p:cNvPicPr>
            <a:picLocks noRot="1" noChangeAspect="1"/>
          </p:cNvPicPr>
          <p:nvPr>
            <a:wavAudioFile r:embed="rId2" name="~PP2826.WAV"/>
          </p:nvPr>
        </p:nvPicPr>
        <p:blipFill>
          <a:blip r:embed="rId5"/>
          <a:stretch>
            <a:fillRect/>
          </a:stretch>
        </p:blipFill>
        <p:spPr>
          <a:xfrm>
            <a:off x="8639175" y="6353175"/>
            <a:ext cx="304800" cy="304800"/>
          </a:xfrm>
          <a:prstGeom prst="rect">
            <a:avLst/>
          </a:prstGeom>
        </p:spPr>
      </p:pic>
    </p:spTree>
    <p:custDataLst>
      <p:tags r:id="rId1"/>
    </p:custDataLst>
  </p:cSld>
  <p:clrMapOvr>
    <a:masterClrMapping/>
  </p:clrMapOvr>
  <p:transition advTm="18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4" end="4"/>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3">
                                            <p:txEl>
                                              <p:pRg st="5" end="5"/>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9784"/>
          </a:xfrm>
        </p:spPr>
        <p:txBody>
          <a:bodyPr>
            <a:normAutofit/>
          </a:bodyPr>
          <a:lstStyle/>
          <a:p>
            <a:r>
              <a:rPr lang="en-AU" b="1" dirty="0" smtClean="0">
                <a:latin typeface="Script MT Bold" pitchFamily="66" charset="0"/>
              </a:rPr>
              <a:t>Overview of Section B</a:t>
            </a:r>
            <a:r>
              <a:rPr lang="en-AU" dirty="0" smtClean="0">
                <a:latin typeface="Script MT Bold" pitchFamily="66" charset="0"/>
              </a:rPr>
              <a:t>,</a:t>
            </a:r>
            <a:endParaRPr lang="en-AU" dirty="0">
              <a:latin typeface="Script MT Bold" pitchFamily="66" charset="0"/>
            </a:endParaRPr>
          </a:p>
        </p:txBody>
      </p:sp>
      <p:pic>
        <p:nvPicPr>
          <p:cNvPr id="21506" name="Picture 2"/>
          <p:cNvPicPr>
            <a:picLocks noGrp="1" noChangeAspect="1" noChangeArrowheads="1"/>
          </p:cNvPicPr>
          <p:nvPr>
            <p:ph idx="1"/>
          </p:nvPr>
        </p:nvPicPr>
        <p:blipFill>
          <a:blip r:embed="rId3"/>
          <a:srcRect/>
          <a:stretch>
            <a:fillRect/>
          </a:stretch>
        </p:blipFill>
        <p:spPr bwMode="auto">
          <a:xfrm>
            <a:off x="571472" y="1571612"/>
            <a:ext cx="8001057" cy="5000660"/>
          </a:xfrm>
          <a:prstGeom prst="rect">
            <a:avLst/>
          </a:prstGeom>
          <a:noFill/>
          <a:ln w="9525">
            <a:noFill/>
            <a:miter lim="800000"/>
            <a:headEnd/>
            <a:tailEnd/>
          </a:ln>
          <a:effectLst/>
        </p:spPr>
      </p:pic>
      <p:pic>
        <p:nvPicPr>
          <p:cNvPr id="5" name="~PP2395.WAV">
            <a:hlinkClick r:id="" action="ppaction://media"/>
          </p:cNvPr>
          <p:cNvPicPr>
            <a:picLocks noRot="1" noChangeAspect="1"/>
          </p:cNvPicPr>
          <p:nvPr>
            <a:wavAudioFile r:embed="rId1" name="~PP2395.WAV"/>
          </p:nvPr>
        </p:nvPicPr>
        <p:blipFill>
          <a:blip r:embed="rId4"/>
          <a:stretch>
            <a:fillRect/>
          </a:stretch>
        </p:blipFill>
        <p:spPr>
          <a:xfrm>
            <a:off x="8639175" y="6353175"/>
            <a:ext cx="304800" cy="304800"/>
          </a:xfrm>
          <a:prstGeom prst="rect">
            <a:avLst/>
          </a:prstGeom>
        </p:spPr>
      </p:pic>
    </p:spTree>
  </p:cSld>
  <p:clrMapOvr>
    <a:masterClrMapping/>
  </p:clrMapOvr>
  <p:transition advTm="1500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6842"/>
          </a:xfrm>
        </p:spPr>
        <p:txBody>
          <a:bodyPr>
            <a:normAutofit fontScale="90000"/>
          </a:bodyPr>
          <a:lstStyle/>
          <a:p>
            <a:endParaRPr lang="en-AU" dirty="0"/>
          </a:p>
        </p:txBody>
      </p:sp>
      <p:pic>
        <p:nvPicPr>
          <p:cNvPr id="22530" name="Picture 2"/>
          <p:cNvPicPr>
            <a:picLocks noGrp="1" noChangeAspect="1" noChangeArrowheads="1"/>
          </p:cNvPicPr>
          <p:nvPr>
            <p:ph idx="1"/>
          </p:nvPr>
        </p:nvPicPr>
        <p:blipFill>
          <a:blip r:embed="rId3"/>
          <a:srcRect/>
          <a:stretch>
            <a:fillRect/>
          </a:stretch>
        </p:blipFill>
        <p:spPr bwMode="auto">
          <a:xfrm>
            <a:off x="500035" y="785794"/>
            <a:ext cx="8072494" cy="5786478"/>
          </a:xfrm>
          <a:prstGeom prst="rect">
            <a:avLst/>
          </a:prstGeom>
          <a:noFill/>
          <a:ln w="9525">
            <a:noFill/>
            <a:miter lim="800000"/>
            <a:headEnd/>
            <a:tailEnd/>
          </a:ln>
          <a:effectLst/>
        </p:spPr>
      </p:pic>
      <p:pic>
        <p:nvPicPr>
          <p:cNvPr id="6" name="~PP1795.WAV">
            <a:hlinkClick r:id="" action="ppaction://media"/>
          </p:cNvPr>
          <p:cNvPicPr>
            <a:picLocks noRot="1" noChangeAspect="1"/>
          </p:cNvPicPr>
          <p:nvPr>
            <a:wavAudioFile r:embed="rId1" name="~PP1795.WAV"/>
          </p:nvPr>
        </p:nvPicPr>
        <p:blipFill>
          <a:blip r:embed="rId4"/>
          <a:stretch>
            <a:fillRect/>
          </a:stretch>
        </p:blipFill>
        <p:spPr>
          <a:xfrm>
            <a:off x="8639175" y="6353175"/>
            <a:ext cx="304800" cy="304800"/>
          </a:xfrm>
          <a:prstGeom prst="rect">
            <a:avLst/>
          </a:prstGeom>
        </p:spPr>
      </p:pic>
    </p:spTree>
  </p:cSld>
  <p:clrMapOvr>
    <a:masterClrMapping/>
  </p:clrMapOvr>
  <p:transition advTm="11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6842"/>
          </a:xfrm>
        </p:spPr>
        <p:txBody>
          <a:bodyPr>
            <a:normAutofit fontScale="90000"/>
          </a:bodyPr>
          <a:lstStyle/>
          <a:p>
            <a:endParaRPr lang="en-AU" dirty="0"/>
          </a:p>
        </p:txBody>
      </p:sp>
      <p:pic>
        <p:nvPicPr>
          <p:cNvPr id="23554" name="Picture 2"/>
          <p:cNvPicPr>
            <a:picLocks noGrp="1" noChangeAspect="1" noChangeArrowheads="1"/>
          </p:cNvPicPr>
          <p:nvPr>
            <p:ph idx="1"/>
          </p:nvPr>
        </p:nvPicPr>
        <p:blipFill>
          <a:blip r:embed="rId3"/>
          <a:srcRect/>
          <a:stretch>
            <a:fillRect/>
          </a:stretch>
        </p:blipFill>
        <p:spPr bwMode="auto">
          <a:xfrm>
            <a:off x="500034" y="714356"/>
            <a:ext cx="8072495" cy="5786478"/>
          </a:xfrm>
          <a:prstGeom prst="rect">
            <a:avLst/>
          </a:prstGeom>
          <a:noFill/>
          <a:ln w="9525">
            <a:noFill/>
            <a:miter lim="800000"/>
            <a:headEnd/>
            <a:tailEnd/>
          </a:ln>
          <a:effectLst/>
        </p:spPr>
      </p:pic>
      <p:pic>
        <p:nvPicPr>
          <p:cNvPr id="7" name="~PP3296.WAV">
            <a:hlinkClick r:id="" action="ppaction://media"/>
          </p:cNvPr>
          <p:cNvPicPr>
            <a:picLocks noRot="1" noChangeAspect="1"/>
          </p:cNvPicPr>
          <p:nvPr>
            <a:wavAudioFile r:embed="rId1" name="~PP3296.WAV"/>
          </p:nvPr>
        </p:nvPicPr>
        <p:blipFill>
          <a:blip r:embed="rId4"/>
          <a:stretch>
            <a:fillRect/>
          </a:stretch>
        </p:blipFill>
        <p:spPr>
          <a:xfrm>
            <a:off x="8639175" y="6353175"/>
            <a:ext cx="304800" cy="304800"/>
          </a:xfrm>
          <a:prstGeom prst="rect">
            <a:avLst/>
          </a:prstGeom>
        </p:spPr>
      </p:pic>
    </p:spTree>
  </p:cSld>
  <p:clrMapOvr>
    <a:masterClrMapping/>
  </p:clrMapOvr>
  <p:transition advTm="1500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dirty="0"/>
          </a:p>
        </p:txBody>
      </p:sp>
      <p:sp>
        <p:nvSpPr>
          <p:cNvPr id="3" name="Subtitle 2"/>
          <p:cNvSpPr>
            <a:spLocks noGrp="1"/>
          </p:cNvSpPr>
          <p:nvPr>
            <p:ph type="subTitle" idx="1"/>
          </p:nvPr>
        </p:nvSpPr>
        <p:spPr/>
        <p:txBody>
          <a:bodyPr/>
          <a:lstStyle/>
          <a:p>
            <a:endParaRPr lang="en-AU"/>
          </a:p>
        </p:txBody>
      </p:sp>
      <p:pic>
        <p:nvPicPr>
          <p:cNvPr id="4" name="Picture 2"/>
          <p:cNvPicPr>
            <a:picLocks noGrp="1" noChangeAspect="1" noChangeArrowheads="1"/>
          </p:cNvPicPr>
          <p:nvPr>
            <p:ph idx="1"/>
          </p:nvPr>
        </p:nvPicPr>
        <p:blipFill>
          <a:blip r:embed="rId4"/>
          <a:srcRect/>
          <a:stretch>
            <a:fillRect/>
          </a:stretch>
        </p:blipFill>
        <p:spPr bwMode="auto">
          <a:xfrm>
            <a:off x="571472" y="714375"/>
            <a:ext cx="8072494" cy="5411788"/>
          </a:xfrm>
          <a:prstGeom prst="rect">
            <a:avLst/>
          </a:prstGeom>
          <a:noFill/>
          <a:ln w="9525">
            <a:noFill/>
            <a:miter lim="800000"/>
            <a:headEnd/>
            <a:tailEnd/>
          </a:ln>
          <a:effectLst/>
        </p:spPr>
      </p:pic>
      <p:pic>
        <p:nvPicPr>
          <p:cNvPr id="6" name="~PP2525.WAV">
            <a:hlinkClick r:id="" action="ppaction://media"/>
          </p:cNvPr>
          <p:cNvPicPr>
            <a:picLocks noRot="1" noChangeAspect="1"/>
          </p:cNvPicPr>
          <p:nvPr>
            <a:wavAudioFile r:embed="rId2" name="~PP2525.WAV"/>
          </p:nvPr>
        </p:nvPicPr>
        <p:blipFill>
          <a:blip r:embed="rId5"/>
          <a:stretch>
            <a:fillRect/>
          </a:stretch>
        </p:blipFill>
        <p:spPr>
          <a:xfrm>
            <a:off x="8639175" y="6353175"/>
            <a:ext cx="304800" cy="304800"/>
          </a:xfrm>
          <a:prstGeom prst="rect">
            <a:avLst/>
          </a:prstGeom>
        </p:spPr>
      </p:pic>
    </p:spTree>
    <p:custDataLst>
      <p:tags r:id="rId1"/>
    </p:custDataLst>
  </p:cSld>
  <p:clrMapOvr>
    <a:masterClrMapping/>
  </p:clrMapOvr>
  <p:transition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amond(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97502"/>
          </a:xfrm>
        </p:spPr>
        <p:txBody>
          <a:bodyPr/>
          <a:lstStyle/>
          <a:p>
            <a:r>
              <a:rPr lang="en-AU" sz="3200" dirty="0" smtClean="0"/>
              <a:t>All these points together </a:t>
            </a:r>
            <a:br>
              <a:rPr lang="en-AU" sz="3200" dirty="0" smtClean="0"/>
            </a:br>
            <a:r>
              <a:rPr lang="en-AU" sz="3200" dirty="0" smtClean="0"/>
              <a:t>remind us that </a:t>
            </a:r>
            <a:br>
              <a:rPr lang="en-AU" sz="3200" dirty="0" smtClean="0"/>
            </a:br>
            <a:r>
              <a:rPr lang="en-AU" dirty="0" smtClean="0"/>
              <a:t/>
            </a:r>
            <a:br>
              <a:rPr lang="en-AU" dirty="0" smtClean="0"/>
            </a:br>
            <a:r>
              <a:rPr lang="en-AU" b="1" dirty="0" smtClean="0">
                <a:latin typeface="Script MT Bold" pitchFamily="66" charset="0"/>
              </a:rPr>
              <a:t>Order is Based Upon a</a:t>
            </a:r>
            <a:br>
              <a:rPr lang="en-AU" b="1" dirty="0" smtClean="0">
                <a:latin typeface="Script MT Bold" pitchFamily="66" charset="0"/>
              </a:rPr>
            </a:br>
            <a:r>
              <a:rPr lang="en-AU" b="1" dirty="0" smtClean="0">
                <a:latin typeface="Script MT Bold" pitchFamily="66" charset="0"/>
              </a:rPr>
              <a:t>Sense of Direction</a:t>
            </a:r>
            <a:endParaRPr lang="en-AU" b="1" dirty="0">
              <a:latin typeface="Script MT Bold" pitchFamily="66" charset="0"/>
            </a:endParaRPr>
          </a:p>
        </p:txBody>
      </p:sp>
      <p:sp>
        <p:nvSpPr>
          <p:cNvPr id="3" name="Content Placeholder 2"/>
          <p:cNvSpPr>
            <a:spLocks noGrp="1"/>
          </p:cNvSpPr>
          <p:nvPr>
            <p:ph idx="1"/>
          </p:nvPr>
        </p:nvSpPr>
        <p:spPr>
          <a:xfrm>
            <a:off x="457200" y="5715016"/>
            <a:ext cx="8229600" cy="411147"/>
          </a:xfrm>
        </p:spPr>
        <p:txBody>
          <a:bodyPr>
            <a:normAutofit fontScale="77500" lnSpcReduction="20000"/>
          </a:bodyPr>
          <a:lstStyle/>
          <a:p>
            <a:endParaRPr lang="en-AU" dirty="0"/>
          </a:p>
        </p:txBody>
      </p:sp>
      <p:pic>
        <p:nvPicPr>
          <p:cNvPr id="5" name="~PP1256.WAV">
            <a:hlinkClick r:id="" action="ppaction://media"/>
          </p:cNvPr>
          <p:cNvPicPr>
            <a:picLocks noRot="1" noChangeAspect="1"/>
          </p:cNvPicPr>
          <p:nvPr>
            <a:wavAudioFile r:embed="rId2" name="~PP1256.WAV"/>
          </p:nvPr>
        </p:nvPicPr>
        <p:blipFill>
          <a:blip r:embed="rId4"/>
          <a:stretch>
            <a:fillRect/>
          </a:stretch>
        </p:blipFill>
        <p:spPr>
          <a:xfrm>
            <a:off x="8639175" y="6353175"/>
            <a:ext cx="304800" cy="304800"/>
          </a:xfrm>
          <a:prstGeom prst="rect">
            <a:avLst/>
          </a:prstGeom>
        </p:spPr>
      </p:pic>
    </p:spTree>
    <p:custDataLst>
      <p:tags r:id="rId1"/>
    </p:custDataLst>
  </p:cSld>
  <p:clrMapOvr>
    <a:masterClrMapping/>
  </p:clrMapOvr>
  <p:transition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000" fill="hold"/>
                                        <p:tgtEl>
                                          <p:spTgt spid="2"/>
                                        </p:tgtEl>
                                        <p:attrNameLst>
                                          <p:attrName>ppt_x</p:attrName>
                                        </p:attrNameLst>
                                      </p:cBhvr>
                                      <p:tavLst>
                                        <p:tav tm="0">
                                          <p:val>
                                            <p:strVal val="#ppt_x"/>
                                          </p:val>
                                        </p:tav>
                                        <p:tav tm="100000">
                                          <p:val>
                                            <p:strVal val="#ppt_x"/>
                                          </p:val>
                                        </p:tav>
                                      </p:tavLst>
                                    </p:anim>
                                    <p:anim calcmode="lin" valueType="num">
                                      <p:cBhvr additive="base">
                                        <p:cTn id="12"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6146" name="Picture 2" descr="C:\Documents and Settings\User\My Documents\mich 18 july laptop\www-valuesclarification-youtube\better-30-pictures\valuesclarification_037.jpg"/>
          <p:cNvPicPr>
            <a:picLocks noGrp="1" noChangeAspect="1" noChangeArrowheads="1"/>
          </p:cNvPicPr>
          <p:nvPr>
            <p:ph idx="1"/>
          </p:nvPr>
        </p:nvPicPr>
        <p:blipFill>
          <a:blip r:embed="rId3"/>
          <a:srcRect/>
          <a:stretch>
            <a:fillRect/>
          </a:stretch>
        </p:blipFill>
        <p:spPr bwMode="auto">
          <a:xfrm>
            <a:off x="1554691" y="1600200"/>
            <a:ext cx="6034617" cy="4525963"/>
          </a:xfrm>
          <a:prstGeom prst="rect">
            <a:avLst/>
          </a:prstGeom>
          <a:noFill/>
        </p:spPr>
      </p:pic>
      <p:pic>
        <p:nvPicPr>
          <p:cNvPr id="5" name="~PP2097.WAV">
            <a:hlinkClick r:id="" action="ppaction://media"/>
          </p:cNvPr>
          <p:cNvPicPr>
            <a:picLocks noRot="1" noChangeAspect="1"/>
          </p:cNvPicPr>
          <p:nvPr>
            <a:wavAudioFile r:embed="rId1" name="~PP2097.WAV"/>
          </p:nvPr>
        </p:nvPicPr>
        <p:blipFill>
          <a:blip r:embed="rId4"/>
          <a:stretch>
            <a:fillRect/>
          </a:stretch>
        </p:blipFill>
        <p:spPr>
          <a:xfrm>
            <a:off x="8639175" y="6353175"/>
            <a:ext cx="304800" cy="304800"/>
          </a:xfrm>
          <a:prstGeom prst="rect">
            <a:avLst/>
          </a:prstGeom>
        </p:spPr>
      </p:pic>
    </p:spTree>
  </p:cSld>
  <p:clrMapOvr>
    <a:masterClrMapping/>
  </p:clrMapOvr>
  <p:transition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457200" y="500042"/>
            <a:ext cx="8229600" cy="5626121"/>
          </a:xfrm>
        </p:spPr>
        <p:txBody>
          <a:bodyPr>
            <a:normAutofit/>
          </a:bodyPr>
          <a:lstStyle/>
          <a:p>
            <a:pPr algn="ctr">
              <a:buNone/>
            </a:pPr>
            <a:r>
              <a:rPr lang="en-AU" sz="7000" dirty="0" smtClean="0">
                <a:solidFill>
                  <a:srgbClr val="C00000"/>
                </a:solidFill>
                <a:latin typeface="Script MT Bold" pitchFamily="66" charset="0"/>
              </a:rPr>
              <a:t>Section C</a:t>
            </a:r>
          </a:p>
          <a:p>
            <a:pPr algn="ctr">
              <a:buNone/>
            </a:pPr>
            <a:endParaRPr lang="en-AU" sz="7000" dirty="0" smtClean="0">
              <a:solidFill>
                <a:srgbClr val="C00000"/>
              </a:solidFill>
              <a:latin typeface="Script MT Bold" pitchFamily="66" charset="0"/>
            </a:endParaRPr>
          </a:p>
          <a:p>
            <a:pPr algn="ctr">
              <a:buNone/>
            </a:pPr>
            <a:r>
              <a:rPr lang="en-AU" sz="7000" dirty="0" smtClean="0">
                <a:solidFill>
                  <a:srgbClr val="C00000"/>
                </a:solidFill>
                <a:latin typeface="Script MT Bold" pitchFamily="66" charset="0"/>
              </a:rPr>
              <a:t>A Golden Rule is</a:t>
            </a:r>
          </a:p>
          <a:p>
            <a:pPr algn="ctr">
              <a:buNone/>
            </a:pPr>
            <a:r>
              <a:rPr lang="en-AU" sz="7000" dirty="0" smtClean="0">
                <a:solidFill>
                  <a:srgbClr val="C00000"/>
                </a:solidFill>
                <a:latin typeface="Script MT Bold" pitchFamily="66" charset="0"/>
              </a:rPr>
              <a:t>The Way of the Child</a:t>
            </a:r>
            <a:endParaRPr lang="en-AU" sz="7000" dirty="0">
              <a:solidFill>
                <a:srgbClr val="C00000"/>
              </a:solidFill>
              <a:latin typeface="Script MT Bold" pitchFamily="66" charset="0"/>
            </a:endParaRPr>
          </a:p>
        </p:txBody>
      </p:sp>
      <p:pic>
        <p:nvPicPr>
          <p:cNvPr id="6" name="~PP3575.WAV">
            <a:hlinkClick r:id="" action="ppaction://media"/>
          </p:cNvPr>
          <p:cNvPicPr>
            <a:picLocks noRot="1" noChangeAspect="1"/>
          </p:cNvPicPr>
          <p:nvPr>
            <a:wavAudioFile r:embed="rId2" name="~PP3575.WAV"/>
          </p:nvPr>
        </p:nvPicPr>
        <p:blipFill>
          <a:blip r:embed="rId4"/>
          <a:stretch>
            <a:fillRect/>
          </a:stretch>
        </p:blipFill>
        <p:spPr>
          <a:xfrm>
            <a:off x="8639175" y="6353175"/>
            <a:ext cx="304800" cy="304800"/>
          </a:xfrm>
          <a:prstGeom prst="rect">
            <a:avLst/>
          </a:prstGeom>
        </p:spPr>
      </p:pic>
    </p:spTree>
    <p:custDataLst>
      <p:tags r:id="rId1"/>
    </p:custDataLst>
  </p:cSld>
  <p:clrMapOvr>
    <a:masterClrMapping/>
  </p:clrMapOvr>
  <p:transition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amond(in)">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amond(in)">
                                      <p:cBhvr>
                                        <p:cTn id="16" dur="2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amond(in)">
                                      <p:cBhvr>
                                        <p:cTn id="21"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804" y="285728"/>
            <a:ext cx="8229600" cy="2071702"/>
          </a:xfrm>
        </p:spPr>
        <p:txBody>
          <a:bodyPr>
            <a:normAutofit fontScale="90000"/>
          </a:bodyPr>
          <a:lstStyle/>
          <a:p>
            <a:r>
              <a:rPr lang="en-AU" b="1" dirty="0" smtClean="0"/>
              <a:t/>
            </a:r>
            <a:br>
              <a:rPr lang="en-AU" b="1" dirty="0" smtClean="0"/>
            </a:br>
            <a:r>
              <a:rPr lang="en-AU" sz="3900" b="1" dirty="0" smtClean="0"/>
              <a:t>Section C</a:t>
            </a:r>
            <a:r>
              <a:rPr lang="en-AU" sz="3900" dirty="0" smtClean="0"/>
              <a:t>  </a:t>
            </a:r>
            <a:r>
              <a:rPr lang="en-AU" sz="3100" dirty="0" smtClean="0"/>
              <a:t>Mark 9:2-10:32</a:t>
            </a:r>
            <a:br>
              <a:rPr lang="en-AU" sz="3100" dirty="0" smtClean="0"/>
            </a:br>
            <a:r>
              <a:rPr lang="en-AU" sz="3100" dirty="0" smtClean="0"/>
              <a:t/>
            </a:r>
            <a:br>
              <a:rPr lang="en-AU" sz="3100" dirty="0" smtClean="0"/>
            </a:br>
            <a:r>
              <a:rPr lang="en-AU" sz="3100" dirty="0" smtClean="0"/>
              <a:t>There is n</a:t>
            </a:r>
            <a:r>
              <a:rPr lang="en-AU" sz="3300" dirty="0" smtClean="0"/>
              <a:t>o apparent pattern here</a:t>
            </a:r>
            <a:br>
              <a:rPr lang="en-AU" sz="3300" dirty="0" smtClean="0"/>
            </a:br>
            <a:r>
              <a:rPr lang="en-AU" sz="3300" dirty="0" smtClean="0"/>
              <a:t>But the theme of the child is developed cf. </a:t>
            </a:r>
            <a:br>
              <a:rPr lang="en-AU" sz="3300" dirty="0" smtClean="0"/>
            </a:br>
            <a:endParaRPr lang="en-AU" sz="3300" dirty="0"/>
          </a:p>
        </p:txBody>
      </p:sp>
      <p:sp>
        <p:nvSpPr>
          <p:cNvPr id="3" name="Content Placeholder 2"/>
          <p:cNvSpPr>
            <a:spLocks noGrp="1"/>
          </p:cNvSpPr>
          <p:nvPr>
            <p:ph idx="1"/>
          </p:nvPr>
        </p:nvSpPr>
        <p:spPr>
          <a:xfrm>
            <a:off x="457200" y="2714620"/>
            <a:ext cx="8229600" cy="3411543"/>
          </a:xfrm>
        </p:spPr>
        <p:txBody>
          <a:bodyPr>
            <a:normAutofit fontScale="92500"/>
          </a:bodyPr>
          <a:lstStyle/>
          <a:p>
            <a:pPr>
              <a:buNone/>
            </a:pPr>
            <a:r>
              <a:rPr lang="en-AU" dirty="0" smtClean="0"/>
              <a:t>1. 	Jesus transfigured on a high mountain.  	Voice says “This is </a:t>
            </a:r>
            <a:r>
              <a:rPr lang="en-AU" b="1" dirty="0" smtClean="0"/>
              <a:t>my son</a:t>
            </a:r>
            <a:r>
              <a:rPr lang="en-AU" dirty="0" smtClean="0"/>
              <a:t>, the Beloved.” </a:t>
            </a:r>
          </a:p>
          <a:p>
            <a:pPr>
              <a:buNone/>
            </a:pPr>
            <a:r>
              <a:rPr lang="en-AU" dirty="0" smtClean="0"/>
              <a:t>2. 	Contrast with coming down the mountain 	and a Father with his </a:t>
            </a:r>
            <a:r>
              <a:rPr lang="en-AU" b="1" dirty="0" smtClean="0"/>
              <a:t>possessed son</a:t>
            </a:r>
          </a:p>
          <a:p>
            <a:pPr>
              <a:buNone/>
            </a:pPr>
            <a:r>
              <a:rPr lang="en-AU" dirty="0" smtClean="0"/>
              <a:t>3. 	Jesus takes </a:t>
            </a:r>
            <a:r>
              <a:rPr lang="en-AU" b="1" dirty="0" smtClean="0"/>
              <a:t>a child </a:t>
            </a:r>
            <a:r>
              <a:rPr lang="en-AU" dirty="0" smtClean="0"/>
              <a:t>and identifies with it</a:t>
            </a:r>
          </a:p>
          <a:p>
            <a:pPr>
              <a:buNone/>
            </a:pPr>
            <a:r>
              <a:rPr lang="en-AU" dirty="0" smtClean="0"/>
              <a:t>4. 	Jesus warns about giving scandal to </a:t>
            </a:r>
            <a:r>
              <a:rPr lang="en-AU" b="1" dirty="0" smtClean="0"/>
              <a:t>little ones</a:t>
            </a:r>
            <a:endParaRPr lang="en-AU" b="1" dirty="0"/>
          </a:p>
        </p:txBody>
      </p:sp>
      <p:pic>
        <p:nvPicPr>
          <p:cNvPr id="5" name="~PP1717.WAV">
            <a:hlinkClick r:id="" action="ppaction://media"/>
          </p:cNvPr>
          <p:cNvPicPr>
            <a:picLocks noRot="1" noChangeAspect="1"/>
          </p:cNvPicPr>
          <p:nvPr>
            <a:wavAudioFile r:embed="rId2" name="~PP1717.WAV"/>
          </p:nvPr>
        </p:nvPicPr>
        <p:blipFill>
          <a:blip r:embed="rId4"/>
          <a:stretch>
            <a:fillRect/>
          </a:stretch>
        </p:blipFill>
        <p:spPr>
          <a:xfrm>
            <a:off x="8639175" y="6353175"/>
            <a:ext cx="304800" cy="304800"/>
          </a:xfrm>
          <a:prstGeom prst="rect">
            <a:avLst/>
          </a:prstGeom>
        </p:spPr>
      </p:pic>
    </p:spTree>
    <p:custDataLst>
      <p:tags r:id="rId1"/>
    </p:custDataLst>
  </p:cSld>
  <p:clrMapOvr>
    <a:masterClrMapping/>
  </p:clrMapOvr>
  <p:transition advTm="50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pPr>
              <a:buNone/>
            </a:pPr>
            <a:r>
              <a:rPr lang="en-AU" dirty="0" smtClean="0"/>
              <a:t>5.		Jesus forbids divorce</a:t>
            </a:r>
          </a:p>
          <a:p>
            <a:pPr>
              <a:buNone/>
            </a:pPr>
            <a:r>
              <a:rPr lang="en-AU" dirty="0" smtClean="0"/>
              <a:t>6.		Jesus says the kingdom of heaven requires 	the disposition of a child</a:t>
            </a:r>
          </a:p>
          <a:p>
            <a:pPr algn="ctr">
              <a:buNone/>
            </a:pPr>
            <a:r>
              <a:rPr lang="en-AU" sz="4000" b="1" dirty="0" smtClean="0"/>
              <a:t>then</a:t>
            </a:r>
          </a:p>
          <a:p>
            <a:pPr>
              <a:buNone/>
            </a:pPr>
            <a:r>
              <a:rPr lang="en-AU" dirty="0" smtClean="0"/>
              <a:t>	Jesus challenges a (young) man </a:t>
            </a:r>
          </a:p>
          <a:p>
            <a:pPr algn="ctr">
              <a:buNone/>
            </a:pPr>
            <a:r>
              <a:rPr lang="en-AU" dirty="0" smtClean="0"/>
              <a:t>“Go sell what you have and give to the poor... And come follow me”</a:t>
            </a:r>
            <a:endParaRPr lang="en-AU" dirty="0"/>
          </a:p>
        </p:txBody>
      </p:sp>
      <p:pic>
        <p:nvPicPr>
          <p:cNvPr id="7" name="~PP1155.WAV">
            <a:hlinkClick r:id="" action="ppaction://media"/>
          </p:cNvPr>
          <p:cNvPicPr>
            <a:picLocks noRot="1" noChangeAspect="1"/>
          </p:cNvPicPr>
          <p:nvPr>
            <a:wavAudioFile r:embed="rId1" name="~PP1155.WAV"/>
          </p:nvPr>
        </p:nvPicPr>
        <p:blipFill>
          <a:blip r:embed="rId3"/>
          <a:stretch>
            <a:fillRect/>
          </a:stretch>
        </p:blipFill>
        <p:spPr>
          <a:xfrm>
            <a:off x="8639175" y="6353175"/>
            <a:ext cx="304800" cy="304800"/>
          </a:xfrm>
          <a:prstGeom prst="rect">
            <a:avLst/>
          </a:prstGeom>
        </p:spPr>
      </p:pic>
    </p:spTree>
  </p:cSld>
  <p:clrMapOvr>
    <a:masterClrMapping/>
  </p:clrMapOvr>
  <p:transition advTm="2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96974"/>
          </a:xfrm>
        </p:spPr>
        <p:txBody>
          <a:bodyPr>
            <a:normAutofit fontScale="90000"/>
          </a:bodyPr>
          <a:lstStyle/>
          <a:p>
            <a:r>
              <a:rPr lang="en-AU" sz="3000" dirty="0" smtClean="0"/>
              <a:t>Jesus first outlined the key commandments of</a:t>
            </a:r>
            <a:br>
              <a:rPr lang="en-AU" sz="3000" dirty="0" smtClean="0"/>
            </a:br>
            <a:r>
              <a:rPr lang="en-AU" sz="3000" dirty="0" smtClean="0"/>
              <a:t> </a:t>
            </a:r>
            <a:br>
              <a:rPr lang="en-AU" sz="3000" dirty="0" smtClean="0"/>
            </a:br>
            <a:r>
              <a:rPr lang="en-AU" sz="3000" b="1" dirty="0" smtClean="0"/>
              <a:t>“do not kill, commit adultery or steal”</a:t>
            </a:r>
            <a:endParaRPr lang="en-AU" sz="3000" b="1" dirty="0"/>
          </a:p>
        </p:txBody>
      </p:sp>
      <p:sp>
        <p:nvSpPr>
          <p:cNvPr id="3" name="Content Placeholder 2"/>
          <p:cNvSpPr>
            <a:spLocks noGrp="1"/>
          </p:cNvSpPr>
          <p:nvPr>
            <p:ph idx="1"/>
          </p:nvPr>
        </p:nvSpPr>
        <p:spPr>
          <a:xfrm>
            <a:off x="457200" y="1785926"/>
            <a:ext cx="8229600" cy="4643470"/>
          </a:xfrm>
        </p:spPr>
        <p:txBody>
          <a:bodyPr>
            <a:normAutofit fontScale="70000" lnSpcReduction="20000"/>
          </a:bodyPr>
          <a:lstStyle/>
          <a:p>
            <a:pPr>
              <a:buNone/>
            </a:pPr>
            <a:r>
              <a:rPr lang="en-AU" sz="5200" dirty="0" smtClean="0"/>
              <a:t>Then	</a:t>
            </a:r>
            <a:r>
              <a:rPr lang="en-AU" dirty="0" smtClean="0"/>
              <a:t> he challenged the man</a:t>
            </a:r>
          </a:p>
          <a:p>
            <a:pPr>
              <a:buNone/>
            </a:pPr>
            <a:endParaRPr lang="en-AU" b="1" dirty="0" smtClean="0"/>
          </a:p>
          <a:p>
            <a:pPr>
              <a:buNone/>
            </a:pPr>
            <a:r>
              <a:rPr lang="en-AU" dirty="0" smtClean="0"/>
              <a:t>Sell and give to the poor	</a:t>
            </a:r>
          </a:p>
          <a:p>
            <a:pPr>
              <a:buNone/>
            </a:pPr>
            <a:r>
              <a:rPr lang="en-AU" dirty="0" smtClean="0"/>
              <a:t>			 	(opposite of  “Thou shalt not steal”)</a:t>
            </a:r>
          </a:p>
          <a:p>
            <a:pPr>
              <a:buNone/>
            </a:pPr>
            <a:endParaRPr lang="en-AU" dirty="0" smtClean="0"/>
          </a:p>
          <a:p>
            <a:pPr>
              <a:buNone/>
            </a:pPr>
            <a:r>
              <a:rPr lang="en-AU" dirty="0" smtClean="0"/>
              <a:t>Come follow me and  </a:t>
            </a:r>
          </a:p>
          <a:p>
            <a:pPr>
              <a:buNone/>
            </a:pPr>
            <a:r>
              <a:rPr lang="en-AU" dirty="0" smtClean="0"/>
              <a:t>				(opposite of “Thou shalt not kill”)			</a:t>
            </a:r>
          </a:p>
          <a:p>
            <a:pPr>
              <a:buNone/>
            </a:pPr>
            <a:endParaRPr lang="en-AU" dirty="0" smtClean="0"/>
          </a:p>
          <a:p>
            <a:pPr>
              <a:buNone/>
            </a:pPr>
            <a:r>
              <a:rPr lang="en-AU" dirty="0" smtClean="0"/>
              <a:t>In such case don’t set up a family home</a:t>
            </a:r>
          </a:p>
          <a:p>
            <a:pPr>
              <a:buNone/>
            </a:pPr>
            <a:endParaRPr lang="en-AU" dirty="0" smtClean="0"/>
          </a:p>
          <a:p>
            <a:pPr>
              <a:buNone/>
            </a:pPr>
            <a:r>
              <a:rPr lang="en-AU" dirty="0" smtClean="0"/>
              <a:t>   			(opposite of “Thou shalt not commit adultery”) </a:t>
            </a:r>
            <a:br>
              <a:rPr lang="en-AU" dirty="0" smtClean="0"/>
            </a:br>
            <a:endParaRPr lang="en-AU" dirty="0"/>
          </a:p>
        </p:txBody>
      </p:sp>
      <p:pic>
        <p:nvPicPr>
          <p:cNvPr id="5" name="~PP2565.WAV">
            <a:hlinkClick r:id="" action="ppaction://media"/>
          </p:cNvPr>
          <p:cNvPicPr>
            <a:picLocks noRot="1" noChangeAspect="1"/>
          </p:cNvPicPr>
          <p:nvPr>
            <a:wavAudioFile r:embed="rId2" name="~PP2565.WAV"/>
          </p:nvPr>
        </p:nvPicPr>
        <p:blipFill>
          <a:blip r:embed="rId4"/>
          <a:stretch>
            <a:fillRect/>
          </a:stretch>
        </p:blipFill>
        <p:spPr>
          <a:xfrm>
            <a:off x="8639175" y="6353175"/>
            <a:ext cx="304800" cy="304800"/>
          </a:xfrm>
          <a:prstGeom prst="rect">
            <a:avLst/>
          </a:prstGeom>
        </p:spPr>
      </p:pic>
    </p:spTree>
    <p:custDataLst>
      <p:tags r:id="rId1"/>
    </p:custDataLst>
  </p:cSld>
  <p:clrMapOvr>
    <a:masterClrMapping/>
  </p:clrMapOvr>
  <p:transition advTm="4900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normAutofit/>
          </a:bodyPr>
          <a:lstStyle/>
          <a:p>
            <a:pPr algn="ctr">
              <a:buNone/>
            </a:pPr>
            <a:endParaRPr lang="en-AU" dirty="0" smtClean="0"/>
          </a:p>
          <a:p>
            <a:pPr algn="ctr">
              <a:buNone/>
            </a:pPr>
            <a:endParaRPr lang="en-AU" dirty="0" smtClean="0"/>
          </a:p>
          <a:p>
            <a:pPr algn="ctr">
              <a:buNone/>
            </a:pPr>
            <a:r>
              <a:rPr lang="en-AU" dirty="0" smtClean="0"/>
              <a:t>The challenge of Jesus</a:t>
            </a:r>
          </a:p>
          <a:p>
            <a:pPr algn="ctr">
              <a:buNone/>
            </a:pPr>
            <a:r>
              <a:rPr lang="en-AU" dirty="0" smtClean="0"/>
              <a:t>		raises the bar of keeping the three	</a:t>
            </a:r>
          </a:p>
          <a:p>
            <a:pPr algn="ctr">
              <a:buNone/>
            </a:pPr>
            <a:r>
              <a:rPr lang="en-AU" dirty="0" smtClean="0"/>
              <a:t>key social commandments about</a:t>
            </a:r>
          </a:p>
          <a:p>
            <a:pPr algn="ctr">
              <a:buNone/>
            </a:pPr>
            <a:endParaRPr lang="en-AU" sz="4000" b="1" dirty="0" smtClean="0"/>
          </a:p>
          <a:p>
            <a:pPr algn="ctr">
              <a:buNone/>
            </a:pPr>
            <a:r>
              <a:rPr lang="en-AU" sz="4000" b="1" dirty="0" smtClean="0">
                <a:latin typeface="Script MT Bold" pitchFamily="66" charset="0"/>
              </a:rPr>
              <a:t>Money, power and relationship</a:t>
            </a:r>
            <a:endParaRPr lang="en-AU" sz="4000" b="1" dirty="0">
              <a:latin typeface="Script MT Bold" pitchFamily="66" charset="0"/>
            </a:endParaRPr>
          </a:p>
        </p:txBody>
      </p:sp>
      <p:pic>
        <p:nvPicPr>
          <p:cNvPr id="1027" name="Picture 3" descr="C:\Documents and Settings\User\My Documents\mich 18 jan laptop\www-onbuildingasociety-youtube\coloured pics\078.jpg"/>
          <p:cNvPicPr>
            <a:picLocks noChangeAspect="1" noChangeArrowheads="1"/>
          </p:cNvPicPr>
          <p:nvPr/>
        </p:nvPicPr>
        <p:blipFill>
          <a:blip r:embed="rId3"/>
          <a:srcRect/>
          <a:stretch>
            <a:fillRect/>
          </a:stretch>
        </p:blipFill>
        <p:spPr bwMode="auto">
          <a:xfrm>
            <a:off x="428597" y="285729"/>
            <a:ext cx="3643337" cy="2071701"/>
          </a:xfrm>
          <a:prstGeom prst="rect">
            <a:avLst/>
          </a:prstGeom>
          <a:noFill/>
        </p:spPr>
      </p:pic>
      <p:pic>
        <p:nvPicPr>
          <p:cNvPr id="6" name="~PP3384.WAV">
            <a:hlinkClick r:id="" action="ppaction://media"/>
          </p:cNvPr>
          <p:cNvPicPr>
            <a:picLocks noRot="1" noChangeAspect="1"/>
          </p:cNvPicPr>
          <p:nvPr>
            <a:wavAudioFile r:embed="rId1" name="~PP3384.WAV"/>
          </p:nvPr>
        </p:nvPicPr>
        <p:blipFill>
          <a:blip r:embed="rId4"/>
          <a:stretch>
            <a:fillRect/>
          </a:stretch>
        </p:blipFill>
        <p:spPr>
          <a:xfrm>
            <a:off x="8639175" y="6353175"/>
            <a:ext cx="304800" cy="304800"/>
          </a:xfrm>
          <a:prstGeom prst="rect">
            <a:avLst/>
          </a:prstGeom>
        </p:spPr>
      </p:pic>
    </p:spTree>
  </p:cSld>
  <p:clrMapOvr>
    <a:masterClrMapping/>
  </p:clrMapOvr>
  <p:transition advTm="16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7171" name="Picture 3" descr="C:\Documents and Settings\User\My Documents\mich 18 july laptop\www-valuesclarification-youtube\better-30-pictures\Pic_0812_132.jpg"/>
          <p:cNvPicPr>
            <a:picLocks noGrp="1" noChangeAspect="1" noChangeArrowheads="1"/>
          </p:cNvPicPr>
          <p:nvPr>
            <p:ph idx="1"/>
          </p:nvPr>
        </p:nvPicPr>
        <p:blipFill>
          <a:blip r:embed="rId3"/>
          <a:srcRect/>
          <a:stretch>
            <a:fillRect/>
          </a:stretch>
        </p:blipFill>
        <p:spPr bwMode="auto">
          <a:xfrm>
            <a:off x="1554691" y="1600200"/>
            <a:ext cx="6034617" cy="4525963"/>
          </a:xfrm>
          <a:prstGeom prst="rect">
            <a:avLst/>
          </a:prstGeom>
          <a:noFill/>
        </p:spPr>
      </p:pic>
      <p:pic>
        <p:nvPicPr>
          <p:cNvPr id="5" name="~PP395.WAV">
            <a:hlinkClick r:id="" action="ppaction://media"/>
          </p:cNvPr>
          <p:cNvPicPr>
            <a:picLocks noRot="1" noChangeAspect="1"/>
          </p:cNvPicPr>
          <p:nvPr>
            <a:wavAudioFile r:embed="rId1" name="~PP395.WAV"/>
          </p:nvPr>
        </p:nvPicPr>
        <p:blipFill>
          <a:blip r:embed="rId4"/>
          <a:stretch>
            <a:fillRect/>
          </a:stretch>
        </p:blipFill>
        <p:spPr>
          <a:xfrm>
            <a:off x="8639175" y="6353175"/>
            <a:ext cx="304800" cy="304800"/>
          </a:xfrm>
          <a:prstGeom prst="rect">
            <a:avLst/>
          </a:prstGeom>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457200" y="571480"/>
            <a:ext cx="8229600" cy="5554683"/>
          </a:xfrm>
        </p:spPr>
        <p:txBody>
          <a:bodyPr>
            <a:normAutofit/>
          </a:bodyPr>
          <a:lstStyle/>
          <a:p>
            <a:pPr algn="ctr">
              <a:buNone/>
            </a:pPr>
            <a:r>
              <a:rPr lang="en-AU" sz="7000" dirty="0" smtClean="0">
                <a:solidFill>
                  <a:srgbClr val="C00000"/>
                </a:solidFill>
                <a:latin typeface="Script MT Bold" pitchFamily="66" charset="0"/>
              </a:rPr>
              <a:t>Section D</a:t>
            </a:r>
          </a:p>
          <a:p>
            <a:pPr algn="ctr">
              <a:buNone/>
            </a:pPr>
            <a:r>
              <a:rPr lang="en-AU" sz="7000" dirty="0" smtClean="0">
                <a:solidFill>
                  <a:srgbClr val="C00000"/>
                </a:solidFill>
                <a:latin typeface="Script MT Bold" pitchFamily="66" charset="0"/>
              </a:rPr>
              <a:t>The Power of One</a:t>
            </a:r>
          </a:p>
          <a:p>
            <a:pPr algn="ctr">
              <a:buNone/>
            </a:pPr>
            <a:r>
              <a:rPr lang="en-AU" sz="7000" dirty="0" smtClean="0">
                <a:solidFill>
                  <a:srgbClr val="C00000"/>
                </a:solidFill>
                <a:latin typeface="Script MT Bold" pitchFamily="66" charset="0"/>
              </a:rPr>
              <a:t>Is Based Upon Coping</a:t>
            </a:r>
          </a:p>
          <a:p>
            <a:pPr algn="ctr">
              <a:buNone/>
            </a:pPr>
            <a:endParaRPr lang="en-AU" sz="7000" dirty="0">
              <a:latin typeface="Script MT Bold" pitchFamily="66" charset="0"/>
            </a:endParaRPr>
          </a:p>
        </p:txBody>
      </p:sp>
      <p:pic>
        <p:nvPicPr>
          <p:cNvPr id="6" name="~PP2056.WAV">
            <a:hlinkClick r:id="" action="ppaction://media"/>
          </p:cNvPr>
          <p:cNvPicPr>
            <a:picLocks noRot="1" noChangeAspect="1"/>
          </p:cNvPicPr>
          <p:nvPr>
            <a:wavAudioFile r:embed="rId2" name="~PP2056.WAV"/>
          </p:nvPr>
        </p:nvPicPr>
        <p:blipFill>
          <a:blip r:embed="rId4"/>
          <a:stretch>
            <a:fillRect/>
          </a:stretch>
        </p:blipFill>
        <p:spPr>
          <a:xfrm>
            <a:off x="8639175" y="6353175"/>
            <a:ext cx="304800" cy="304800"/>
          </a:xfrm>
          <a:prstGeom prst="rect">
            <a:avLst/>
          </a:prstGeom>
        </p:spPr>
      </p:pic>
    </p:spTree>
    <p:custDataLst>
      <p:tags r:id="rId1"/>
    </p:custDataLst>
  </p:cSld>
  <p:clrMapOvr>
    <a:masterClrMapping/>
  </p:clrMapOvr>
  <p:transition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amond(in)">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amond(in)">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diamond(in)">
                                      <p:cBhvr>
                                        <p:cTn id="21"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54164"/>
          </a:xfrm>
        </p:spPr>
        <p:txBody>
          <a:bodyPr>
            <a:normAutofit/>
          </a:bodyPr>
          <a:lstStyle/>
          <a:p>
            <a:r>
              <a:rPr lang="en-AU" sz="3500" dirty="0" smtClean="0"/>
              <a:t>A</a:t>
            </a:r>
            <a:r>
              <a:rPr lang="en-AU" sz="3500" b="1" dirty="0" smtClean="0"/>
              <a:t> Section D </a:t>
            </a:r>
            <a:r>
              <a:rPr lang="en-AU" sz="3500" dirty="0" smtClean="0"/>
              <a:t>in Mark</a:t>
            </a:r>
            <a:br>
              <a:rPr lang="en-AU" sz="3500" dirty="0" smtClean="0"/>
            </a:br>
            <a:r>
              <a:rPr lang="en-AU" sz="3500" dirty="0" smtClean="0"/>
              <a:t>is about the crucifixion</a:t>
            </a:r>
            <a:endParaRPr lang="en-AU" sz="3500" dirty="0"/>
          </a:p>
        </p:txBody>
      </p:sp>
      <p:sp>
        <p:nvSpPr>
          <p:cNvPr id="3" name="Content Placeholder 2"/>
          <p:cNvSpPr>
            <a:spLocks noGrp="1"/>
          </p:cNvSpPr>
          <p:nvPr>
            <p:ph idx="1"/>
          </p:nvPr>
        </p:nvSpPr>
        <p:spPr>
          <a:xfrm>
            <a:off x="457200" y="2428868"/>
            <a:ext cx="8229600" cy="3697295"/>
          </a:xfrm>
        </p:spPr>
        <p:txBody>
          <a:bodyPr>
            <a:normAutofit fontScale="85000" lnSpcReduction="10000"/>
          </a:bodyPr>
          <a:lstStyle/>
          <a:p>
            <a:pPr>
              <a:buNone/>
            </a:pPr>
            <a:r>
              <a:rPr lang="en-AU" dirty="0" smtClean="0"/>
              <a:t>	In Section C people are challenged to “follow” Jesus</a:t>
            </a:r>
          </a:p>
          <a:p>
            <a:pPr>
              <a:buNone/>
            </a:pPr>
            <a:r>
              <a:rPr lang="en-AU" dirty="0" smtClean="0"/>
              <a:t>	</a:t>
            </a:r>
          </a:p>
          <a:p>
            <a:pPr algn="ctr">
              <a:buNone/>
            </a:pPr>
            <a:r>
              <a:rPr lang="en-AU" dirty="0" smtClean="0"/>
              <a:t>Section D appears to be organised around responses by  people to Jesus and these are set out in </a:t>
            </a:r>
          </a:p>
          <a:p>
            <a:pPr algn="ctr">
              <a:buNone/>
            </a:pPr>
            <a:r>
              <a:rPr lang="en-AU" dirty="0" smtClean="0"/>
              <a:t>an inverted circle</a:t>
            </a:r>
          </a:p>
          <a:p>
            <a:endParaRPr lang="en-AU" dirty="0" smtClean="0"/>
          </a:p>
          <a:p>
            <a:pPr algn="ctr">
              <a:buNone/>
            </a:pPr>
            <a:r>
              <a:rPr lang="en-AU" dirty="0" smtClean="0"/>
              <a:t>Consider the paragraph “hooks” of responses to Jesus.  </a:t>
            </a:r>
          </a:p>
        </p:txBody>
      </p:sp>
      <p:pic>
        <p:nvPicPr>
          <p:cNvPr id="6" name="~PP3346.WAV">
            <a:hlinkClick r:id="" action="ppaction://media"/>
          </p:cNvPr>
          <p:cNvPicPr>
            <a:picLocks noRot="1" noChangeAspect="1"/>
          </p:cNvPicPr>
          <p:nvPr>
            <a:wavAudioFile r:embed="rId1" name="~PP3346.WAV"/>
          </p:nvPr>
        </p:nvPicPr>
        <p:blipFill>
          <a:blip r:embed="rId3"/>
          <a:stretch>
            <a:fillRect/>
          </a:stretch>
        </p:blipFill>
        <p:spPr>
          <a:xfrm>
            <a:off x="8639175" y="6353175"/>
            <a:ext cx="304800" cy="304800"/>
          </a:xfrm>
          <a:prstGeom prst="rect">
            <a:avLst/>
          </a:prstGeom>
        </p:spPr>
      </p:pic>
    </p:spTree>
  </p:cSld>
  <p:clrMapOvr>
    <a:masterClrMapping/>
  </p:clrMapOvr>
  <p:transition advTm="41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40114"/>
          </a:xfrm>
        </p:spPr>
        <p:txBody>
          <a:bodyPr>
            <a:normAutofit fontScale="90000"/>
          </a:bodyPr>
          <a:lstStyle/>
          <a:p>
            <a:r>
              <a:rPr lang="en-AU" sz="3400" dirty="0" smtClean="0"/>
              <a:t>			</a:t>
            </a:r>
            <a:r>
              <a:rPr lang="en-AU" sz="3400" smtClean="0"/>
              <a:t>	</a:t>
            </a:r>
            <a:br>
              <a:rPr lang="en-AU" sz="3400" smtClean="0"/>
            </a:br>
            <a:r>
              <a:rPr lang="en-AU" sz="3400" smtClean="0"/>
              <a:t>Michelle </a:t>
            </a:r>
            <a:r>
              <a:rPr lang="en-AU" sz="3400" dirty="0" err="1" smtClean="0"/>
              <a:t>Nailon</a:t>
            </a:r>
            <a:r>
              <a:rPr lang="en-AU" sz="3400" dirty="0" smtClean="0"/>
              <a:t/>
            </a:r>
            <a:br>
              <a:rPr lang="en-AU" sz="3400" dirty="0" smtClean="0"/>
            </a:br>
            <a:r>
              <a:rPr lang="en-AU" sz="3400" dirty="0" smtClean="0"/>
              <a:t>				</a:t>
            </a:r>
            <a:r>
              <a:rPr lang="en-AU" sz="1500" dirty="0" err="1" smtClean="0"/>
              <a:t>B.Arts</a:t>
            </a:r>
            <a:r>
              <a:rPr lang="en-AU" sz="1500" dirty="0" smtClean="0"/>
              <a:t>, </a:t>
            </a:r>
            <a:r>
              <a:rPr lang="en-AU" sz="1500" dirty="0" err="1" smtClean="0"/>
              <a:t>B.Theol</a:t>
            </a:r>
            <a:r>
              <a:rPr lang="en-AU" sz="1500" dirty="0" smtClean="0"/>
              <a:t>., </a:t>
            </a:r>
            <a:r>
              <a:rPr lang="en-AU" sz="1500" dirty="0" err="1" smtClean="0"/>
              <a:t>M.Theol</a:t>
            </a:r>
            <a:r>
              <a:rPr lang="en-AU" sz="1500" dirty="0" smtClean="0"/>
              <a:t>. </a:t>
            </a:r>
            <a:r>
              <a:rPr lang="en-AU" sz="1500" dirty="0" err="1" smtClean="0"/>
              <a:t>Grad.Dip</a:t>
            </a:r>
            <a:r>
              <a:rPr lang="en-AU" sz="1500" dirty="0" smtClean="0"/>
              <a:t> Theol.   </a:t>
            </a:r>
            <a:br>
              <a:rPr lang="en-AU" sz="1500" dirty="0" smtClean="0"/>
            </a:br>
            <a:r>
              <a:rPr lang="en-AU" sz="1500" dirty="0" smtClean="0"/>
              <a:t/>
            </a:r>
            <a:br>
              <a:rPr lang="en-AU" sz="1500" dirty="0" smtClean="0"/>
            </a:br>
            <a:r>
              <a:rPr lang="en-AU" sz="1500" dirty="0" smtClean="0"/>
              <a:t/>
            </a:r>
            <a:br>
              <a:rPr lang="en-AU" sz="1500" dirty="0" smtClean="0"/>
            </a:br>
            <a:r>
              <a:rPr lang="en-AU" sz="1500" dirty="0" smtClean="0"/>
              <a:t/>
            </a:r>
            <a:br>
              <a:rPr lang="en-AU" sz="1500" dirty="0" smtClean="0"/>
            </a:br>
            <a:r>
              <a:rPr lang="en-AU" sz="1500" dirty="0" smtClean="0"/>
              <a:t>			Published by: </a:t>
            </a:r>
            <a:br>
              <a:rPr lang="en-AU" sz="1500" dirty="0" smtClean="0"/>
            </a:br>
            <a:r>
              <a:rPr lang="en-AU" sz="1500" dirty="0" smtClean="0"/>
              <a:t>					Project Employment Inc. </a:t>
            </a:r>
            <a:br>
              <a:rPr lang="en-AU" sz="1500" dirty="0" smtClean="0"/>
            </a:br>
            <a:r>
              <a:rPr lang="en-AU" sz="1500" dirty="0" smtClean="0"/>
              <a:t>					Melbourne, 2019 </a:t>
            </a:r>
            <a:br>
              <a:rPr lang="en-AU" sz="1500" dirty="0" smtClean="0"/>
            </a:br>
            <a:endParaRPr lang="en-AU" dirty="0"/>
          </a:p>
        </p:txBody>
      </p:sp>
      <p:sp>
        <p:nvSpPr>
          <p:cNvPr id="3" name="Content Placeholder 2"/>
          <p:cNvSpPr>
            <a:spLocks noGrp="1"/>
          </p:cNvSpPr>
          <p:nvPr>
            <p:ph idx="1"/>
          </p:nvPr>
        </p:nvSpPr>
        <p:spPr>
          <a:xfrm>
            <a:off x="457200" y="4000504"/>
            <a:ext cx="8229600" cy="2125659"/>
          </a:xfrm>
        </p:spPr>
        <p:txBody>
          <a:bodyPr>
            <a:normAutofit fontScale="47500" lnSpcReduction="20000"/>
          </a:bodyPr>
          <a:lstStyle/>
          <a:p>
            <a:pPr algn="r">
              <a:buNone/>
            </a:pPr>
            <a:endParaRPr lang="en-AU" sz="2000" dirty="0" smtClean="0"/>
          </a:p>
          <a:p>
            <a:pPr algn="ctr">
              <a:buNone/>
            </a:pPr>
            <a:r>
              <a:rPr lang="en-AU" sz="3600" dirty="0" smtClean="0"/>
              <a:t>Reference Points</a:t>
            </a:r>
            <a:br>
              <a:rPr lang="en-AU" sz="3600" dirty="0" smtClean="0"/>
            </a:br>
            <a:r>
              <a:rPr lang="en-AU" sz="3600" dirty="0" smtClean="0"/>
              <a:t/>
            </a:r>
            <a:br>
              <a:rPr lang="en-AU" sz="3600" dirty="0" smtClean="0"/>
            </a:br>
            <a:r>
              <a:rPr lang="en-AU" sz="3600" dirty="0" err="1" smtClean="0">
                <a:hlinkClick r:id="rId3"/>
              </a:rPr>
              <a:t>www.valuesclarification.org</a:t>
            </a:r>
            <a:r>
              <a:rPr lang="en-AU" sz="3600" dirty="0" smtClean="0"/>
              <a:t>		</a:t>
            </a:r>
            <a:r>
              <a:rPr lang="en-AU" sz="3600" dirty="0" err="1" smtClean="0">
                <a:hlinkClick r:id="rId4"/>
              </a:rPr>
              <a:t>www.onbuildingasociety.org</a:t>
            </a:r>
            <a:r>
              <a:rPr lang="en-AU" sz="3600" dirty="0" smtClean="0"/>
              <a:t/>
            </a:r>
            <a:br>
              <a:rPr lang="en-AU" sz="3600" dirty="0" smtClean="0"/>
            </a:br>
            <a:endParaRPr lang="en-AU" sz="3600" dirty="0" smtClean="0"/>
          </a:p>
          <a:p>
            <a:pPr algn="r">
              <a:buNone/>
            </a:pPr>
            <a:r>
              <a:rPr lang="en-AU" sz="3600" dirty="0" smtClean="0"/>
              <a:t>Copyright: All rights Reserved</a:t>
            </a:r>
          </a:p>
          <a:p>
            <a:pPr algn="r">
              <a:buNone/>
            </a:pPr>
            <a:r>
              <a:rPr lang="en-AU" sz="3600" dirty="0" smtClean="0"/>
              <a:t/>
            </a:r>
            <a:br>
              <a:rPr lang="en-AU" sz="3600" dirty="0" smtClean="0"/>
            </a:br>
            <a:r>
              <a:rPr lang="en-AU" sz="3600" dirty="0" smtClean="0"/>
              <a:t/>
            </a:r>
            <a:br>
              <a:rPr lang="en-AU" sz="3600" dirty="0" smtClean="0"/>
            </a:br>
            <a:r>
              <a:rPr lang="en-AU" sz="3600" i="1" dirty="0" smtClean="0"/>
              <a:t>ISBN: </a:t>
            </a:r>
            <a:r>
              <a:rPr lang="en-US" sz="3600" i="1" dirty="0" smtClean="0"/>
              <a:t>978-0-9805603-2-9</a:t>
            </a:r>
            <a:endParaRPr lang="en-AU" sz="3600" i="1" dirty="0"/>
          </a:p>
        </p:txBody>
      </p:sp>
      <p:pic>
        <p:nvPicPr>
          <p:cNvPr id="4" name="~PP3596.WAV">
            <a:hlinkClick r:id="" action="ppaction://media"/>
          </p:cNvPr>
          <p:cNvPicPr>
            <a:picLocks noRot="1" noChangeAspect="1"/>
          </p:cNvPicPr>
          <p:nvPr>
            <a:wavAudioFile r:embed="rId1" name="~PP3596.WAV"/>
          </p:nvPr>
        </p:nvPicPr>
        <p:blipFill>
          <a:blip r:embed="rId5"/>
          <a:stretch>
            <a:fillRect/>
          </a:stretch>
        </p:blipFill>
        <p:spPr>
          <a:xfrm>
            <a:off x="8639175" y="6353175"/>
            <a:ext cx="304800" cy="304800"/>
          </a:xfrm>
          <a:prstGeom prst="rect">
            <a:avLst/>
          </a:prstGeom>
        </p:spPr>
      </p:pic>
    </p:spTree>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528"/>
          </a:xfrm>
        </p:spPr>
        <p:txBody>
          <a:bodyPr>
            <a:normAutofit fontScale="90000"/>
          </a:bodyPr>
          <a:lstStyle/>
          <a:p>
            <a:pPr algn="l"/>
            <a:endParaRPr lang="en-AU" dirty="0"/>
          </a:p>
        </p:txBody>
      </p:sp>
      <p:sp>
        <p:nvSpPr>
          <p:cNvPr id="3" name="Content Placeholder 2"/>
          <p:cNvSpPr>
            <a:spLocks noGrp="1"/>
          </p:cNvSpPr>
          <p:nvPr>
            <p:ph idx="1"/>
          </p:nvPr>
        </p:nvSpPr>
        <p:spPr>
          <a:xfrm>
            <a:off x="457200" y="571480"/>
            <a:ext cx="8229600" cy="5554683"/>
          </a:xfrm>
        </p:spPr>
        <p:txBody>
          <a:bodyPr>
            <a:normAutofit lnSpcReduction="10000"/>
          </a:bodyPr>
          <a:lstStyle/>
          <a:p>
            <a:pPr>
              <a:buNone/>
            </a:pPr>
            <a:endParaRPr lang="en-AU" dirty="0" smtClean="0"/>
          </a:p>
          <a:p>
            <a:pPr>
              <a:buNone/>
            </a:pPr>
            <a:r>
              <a:rPr lang="en-AU" dirty="0" smtClean="0"/>
              <a:t>fear					fear</a:t>
            </a:r>
          </a:p>
          <a:p>
            <a:pPr>
              <a:buNone/>
            </a:pPr>
            <a:r>
              <a:rPr lang="en-AU" dirty="0" smtClean="0"/>
              <a:t>re place		...		re place</a:t>
            </a:r>
          </a:p>
          <a:p>
            <a:pPr>
              <a:buNone/>
            </a:pPr>
            <a:r>
              <a:rPr lang="en-AU" dirty="0" smtClean="0"/>
              <a:t>asks to see		...		asks for body</a:t>
            </a:r>
          </a:p>
          <a:p>
            <a:pPr>
              <a:buNone/>
            </a:pPr>
            <a:r>
              <a:rPr lang="en-AU" dirty="0" smtClean="0"/>
              <a:t>crowd deny	...		crowd deny</a:t>
            </a:r>
          </a:p>
          <a:p>
            <a:pPr>
              <a:buNone/>
            </a:pPr>
            <a:r>
              <a:rPr lang="en-AU" dirty="0" smtClean="0"/>
              <a:t>colt carries		...		Simon carries</a:t>
            </a:r>
          </a:p>
          <a:p>
            <a:pPr>
              <a:buNone/>
            </a:pPr>
            <a:r>
              <a:rPr lang="en-AU" dirty="0" smtClean="0"/>
              <a:t>“Hosanna”		...		“Hail King of Jews”</a:t>
            </a:r>
          </a:p>
          <a:p>
            <a:pPr>
              <a:buNone/>
            </a:pPr>
            <a:r>
              <a:rPr lang="en-AU" dirty="0" smtClean="0"/>
              <a:t>whose authority?	...	King of Jews</a:t>
            </a:r>
          </a:p>
          <a:p>
            <a:pPr algn="ctr">
              <a:buNone/>
            </a:pPr>
            <a:endParaRPr lang="en-AU" sz="2000" dirty="0" smtClean="0"/>
          </a:p>
          <a:p>
            <a:pPr algn="ctr">
              <a:buNone/>
            </a:pPr>
            <a:endParaRPr lang="en-AU" sz="2000" dirty="0" smtClean="0"/>
          </a:p>
          <a:p>
            <a:pPr algn="ctr">
              <a:buNone/>
            </a:pPr>
            <a:r>
              <a:rPr lang="en-AU" sz="3000" dirty="0" smtClean="0"/>
              <a:t>Continued next slide</a:t>
            </a:r>
            <a:endParaRPr lang="en-AU" sz="3000" dirty="0"/>
          </a:p>
        </p:txBody>
      </p:sp>
      <p:pic>
        <p:nvPicPr>
          <p:cNvPr id="1027" name="Picture 3" descr="C:\Documents and Settings\User\My Documents\mich 18 jan laptop\www-valuesclarification-youtube\arrow-down.JPG"/>
          <p:cNvPicPr>
            <a:picLocks noChangeAspect="1" noChangeArrowheads="1"/>
          </p:cNvPicPr>
          <p:nvPr/>
        </p:nvPicPr>
        <p:blipFill>
          <a:blip r:embed="rId4"/>
          <a:srcRect/>
          <a:stretch>
            <a:fillRect/>
          </a:stretch>
        </p:blipFill>
        <p:spPr bwMode="auto">
          <a:xfrm>
            <a:off x="2786050" y="642918"/>
            <a:ext cx="1071570" cy="1071570"/>
          </a:xfrm>
          <a:prstGeom prst="rect">
            <a:avLst/>
          </a:prstGeom>
          <a:noFill/>
        </p:spPr>
      </p:pic>
      <p:pic>
        <p:nvPicPr>
          <p:cNvPr id="1028" name="Picture 4" descr="C:\Documents and Settings\User\My Documents\mich 18 jan laptop\www-valuesclarification-youtube\arrow-up.JPG"/>
          <p:cNvPicPr>
            <a:picLocks noChangeAspect="1" noChangeArrowheads="1"/>
          </p:cNvPicPr>
          <p:nvPr/>
        </p:nvPicPr>
        <p:blipFill>
          <a:blip r:embed="rId5"/>
          <a:srcRect/>
          <a:stretch>
            <a:fillRect/>
          </a:stretch>
        </p:blipFill>
        <p:spPr bwMode="auto">
          <a:xfrm>
            <a:off x="7500958" y="5143512"/>
            <a:ext cx="1143008" cy="1357322"/>
          </a:xfrm>
          <a:prstGeom prst="rect">
            <a:avLst/>
          </a:prstGeom>
          <a:noFill/>
        </p:spPr>
      </p:pic>
      <p:pic>
        <p:nvPicPr>
          <p:cNvPr id="7" name="~PP1390.WAV">
            <a:hlinkClick r:id="" action="ppaction://media"/>
          </p:cNvPr>
          <p:cNvPicPr>
            <a:picLocks noRot="1" noChangeAspect="1"/>
          </p:cNvPicPr>
          <p:nvPr>
            <a:wavAudioFile r:embed="rId2" name="~PP1390.WAV"/>
          </p:nvPr>
        </p:nvPicPr>
        <p:blipFill>
          <a:blip r:embed="rId6"/>
          <a:stretch>
            <a:fillRect/>
          </a:stretch>
        </p:blipFill>
        <p:spPr>
          <a:xfrm>
            <a:off x="8639175" y="6353175"/>
            <a:ext cx="304800" cy="304800"/>
          </a:xfrm>
          <a:prstGeom prst="rect">
            <a:avLst/>
          </a:prstGeom>
        </p:spPr>
      </p:pic>
    </p:spTree>
    <p:custDataLst>
      <p:tags r:id="rId1"/>
    </p:custDataLst>
  </p:cSld>
  <p:clrMapOvr>
    <a:masterClrMapping/>
  </p:clrMapOvr>
  <p:transition advTm="5800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10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0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8280"/>
          </a:xfrm>
        </p:spPr>
        <p:txBody>
          <a:bodyPr>
            <a:normAutofit fontScale="90000"/>
          </a:bodyPr>
          <a:lstStyle/>
          <a:p>
            <a:endParaRPr lang="en-AU" dirty="0"/>
          </a:p>
        </p:txBody>
      </p:sp>
      <p:sp>
        <p:nvSpPr>
          <p:cNvPr id="3" name="Content Placeholder 2"/>
          <p:cNvSpPr>
            <a:spLocks noGrp="1"/>
          </p:cNvSpPr>
          <p:nvPr>
            <p:ph idx="1"/>
          </p:nvPr>
        </p:nvSpPr>
        <p:spPr/>
        <p:txBody>
          <a:bodyPr/>
          <a:lstStyle/>
          <a:p>
            <a:pPr>
              <a:buNone/>
            </a:pPr>
            <a:r>
              <a:rPr lang="en-AU" dirty="0" smtClean="0"/>
              <a:t>re role of Caesar     ...		re role of Caesar</a:t>
            </a:r>
          </a:p>
          <a:p>
            <a:pPr>
              <a:buNone/>
            </a:pPr>
            <a:r>
              <a:rPr lang="en-AU" dirty="0" smtClean="0"/>
              <a:t>cf. dying		...		shroud</a:t>
            </a:r>
          </a:p>
          <a:p>
            <a:pPr>
              <a:buNone/>
            </a:pPr>
            <a:r>
              <a:rPr lang="en-AU" dirty="0" smtClean="0"/>
              <a:t>love one’s neighbour	...	one betrays</a:t>
            </a:r>
          </a:p>
          <a:p>
            <a:pPr>
              <a:buNone/>
            </a:pPr>
            <a:r>
              <a:rPr lang="en-AU" dirty="0" smtClean="0"/>
              <a:t>crowd favours	      ...		crowd condemns</a:t>
            </a:r>
          </a:p>
          <a:p>
            <a:pPr>
              <a:buNone/>
            </a:pPr>
            <a:r>
              <a:rPr lang="en-AU" dirty="0" smtClean="0"/>
              <a:t>Peter, </a:t>
            </a:r>
            <a:r>
              <a:rPr lang="en-AU" dirty="0" err="1" smtClean="0"/>
              <a:t>James,John</a:t>
            </a:r>
            <a:r>
              <a:rPr lang="en-AU" dirty="0" smtClean="0"/>
              <a:t>	...	Peter, James, John</a:t>
            </a:r>
          </a:p>
          <a:p>
            <a:pPr>
              <a:buNone/>
            </a:pPr>
            <a:r>
              <a:rPr lang="en-AU" dirty="0" smtClean="0"/>
              <a:t>priests plot	...		plot of Judas</a:t>
            </a:r>
          </a:p>
          <a:p>
            <a:pPr algn="ctr">
              <a:buNone/>
            </a:pPr>
            <a:r>
              <a:rPr lang="en-AU" dirty="0" smtClean="0"/>
              <a:t>Woman anoints Jesus </a:t>
            </a:r>
            <a:endParaRPr lang="en-AU" dirty="0"/>
          </a:p>
        </p:txBody>
      </p:sp>
      <p:pic>
        <p:nvPicPr>
          <p:cNvPr id="2050" name="Picture 2" descr="C:\Documents and Settings\User\My Documents\mich 18 jan laptop\www-valuesclarification-youtube\arrow-down.JPG"/>
          <p:cNvPicPr>
            <a:picLocks noChangeAspect="1" noChangeArrowheads="1"/>
          </p:cNvPicPr>
          <p:nvPr/>
        </p:nvPicPr>
        <p:blipFill>
          <a:blip r:embed="rId3"/>
          <a:srcRect/>
          <a:stretch>
            <a:fillRect/>
          </a:stretch>
        </p:blipFill>
        <p:spPr bwMode="auto">
          <a:xfrm>
            <a:off x="3428992" y="714357"/>
            <a:ext cx="1143008" cy="1071569"/>
          </a:xfrm>
          <a:prstGeom prst="rect">
            <a:avLst/>
          </a:prstGeom>
          <a:noFill/>
        </p:spPr>
      </p:pic>
      <p:pic>
        <p:nvPicPr>
          <p:cNvPr id="2051" name="Picture 3" descr="C:\Documents and Settings\User\My Documents\mich 18 jan laptop\www-valuesclarification-youtube\arrow-up.JPG"/>
          <p:cNvPicPr>
            <a:picLocks noChangeAspect="1" noChangeArrowheads="1"/>
          </p:cNvPicPr>
          <p:nvPr/>
        </p:nvPicPr>
        <p:blipFill>
          <a:blip r:embed="rId4"/>
          <a:srcRect/>
          <a:stretch>
            <a:fillRect/>
          </a:stretch>
        </p:blipFill>
        <p:spPr bwMode="auto">
          <a:xfrm>
            <a:off x="7286644" y="4857760"/>
            <a:ext cx="1143008" cy="1285884"/>
          </a:xfrm>
          <a:prstGeom prst="rect">
            <a:avLst/>
          </a:prstGeom>
          <a:noFill/>
        </p:spPr>
      </p:pic>
      <p:pic>
        <p:nvPicPr>
          <p:cNvPr id="8" name="~PP3389.WAV">
            <a:hlinkClick r:id="" action="ppaction://media"/>
          </p:cNvPr>
          <p:cNvPicPr>
            <a:picLocks noRot="1" noChangeAspect="1"/>
          </p:cNvPicPr>
          <p:nvPr>
            <a:wavAudioFile r:embed="rId1" name="~PP3389.WAV"/>
          </p:nvPr>
        </p:nvPicPr>
        <p:blipFill>
          <a:blip r:embed="rId5"/>
          <a:stretch>
            <a:fillRect/>
          </a:stretch>
        </p:blipFill>
        <p:spPr>
          <a:xfrm>
            <a:off x="8639175" y="6353175"/>
            <a:ext cx="304800" cy="304800"/>
          </a:xfrm>
          <a:prstGeom prst="rect">
            <a:avLst/>
          </a:prstGeom>
        </p:spPr>
      </p:pic>
    </p:spTree>
  </p:cSld>
  <p:clrMapOvr>
    <a:masterClrMapping/>
  </p:clrMapOvr>
  <p:transition advTm="36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205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20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8194" name="Picture 2" descr="C:\Documents and Settings\User\My Documents\mich 18 july laptop\www-valuesclarification-youtube\better-30-pictures\Pic_1229_070.jpg"/>
          <p:cNvPicPr>
            <a:picLocks noGrp="1" noChangeAspect="1" noChangeArrowheads="1"/>
          </p:cNvPicPr>
          <p:nvPr>
            <p:ph idx="1"/>
          </p:nvPr>
        </p:nvPicPr>
        <p:blipFill>
          <a:blip r:embed="rId4"/>
          <a:srcRect/>
          <a:stretch>
            <a:fillRect/>
          </a:stretch>
        </p:blipFill>
        <p:spPr bwMode="auto">
          <a:xfrm>
            <a:off x="428597" y="1214422"/>
            <a:ext cx="8215370" cy="5286412"/>
          </a:xfrm>
          <a:prstGeom prst="rect">
            <a:avLst/>
          </a:prstGeom>
          <a:noFill/>
        </p:spPr>
      </p:pic>
      <p:sp>
        <p:nvSpPr>
          <p:cNvPr id="5" name="Rectangle 4"/>
          <p:cNvSpPr/>
          <p:nvPr/>
        </p:nvSpPr>
        <p:spPr>
          <a:xfrm>
            <a:off x="2286000" y="1305342"/>
            <a:ext cx="4572000" cy="4339650"/>
          </a:xfrm>
          <a:prstGeom prst="rect">
            <a:avLst/>
          </a:prstGeom>
        </p:spPr>
        <p:txBody>
          <a:bodyPr>
            <a:spAutoFit/>
          </a:bodyPr>
          <a:lstStyle/>
          <a:p>
            <a:r>
              <a:rPr lang="en-AU" b="1" dirty="0" smtClean="0"/>
              <a:t>References</a:t>
            </a:r>
            <a:br>
              <a:rPr lang="en-AU" b="1" dirty="0" smtClean="0"/>
            </a:br>
            <a:r>
              <a:rPr lang="en-AU" b="1" dirty="0" smtClean="0"/>
              <a:t>10:32-34		.....	16:8</a:t>
            </a:r>
            <a:br>
              <a:rPr lang="en-AU" b="1" dirty="0" smtClean="0"/>
            </a:br>
            <a:r>
              <a:rPr lang="en-AU" b="1" dirty="0" smtClean="0"/>
              <a:t>10:35-45		.....	16:1-7</a:t>
            </a:r>
            <a:br>
              <a:rPr lang="en-AU" b="1" dirty="0" smtClean="0"/>
            </a:br>
            <a:r>
              <a:rPr lang="en-AU" b="1" dirty="0" smtClean="0"/>
              <a:t>10:45-47		.....	15:42-47</a:t>
            </a:r>
            <a:br>
              <a:rPr lang="en-AU" b="1" dirty="0" smtClean="0"/>
            </a:br>
            <a:r>
              <a:rPr lang="en-AU" b="1" dirty="0" smtClean="0"/>
              <a:t>10:48-52		.....	15:22-41</a:t>
            </a:r>
            <a:br>
              <a:rPr lang="en-AU" b="1" dirty="0" smtClean="0"/>
            </a:br>
            <a:r>
              <a:rPr lang="en-AU" b="1" dirty="0" smtClean="0"/>
              <a:t>11:1-8		.....	15:21</a:t>
            </a:r>
            <a:br>
              <a:rPr lang="en-AU" b="1" dirty="0" smtClean="0"/>
            </a:br>
            <a:r>
              <a:rPr lang="en-AU" b="1" dirty="0" smtClean="0"/>
              <a:t>11:9-26		.....	15:16-20</a:t>
            </a:r>
            <a:br>
              <a:rPr lang="en-AU" b="1" dirty="0" smtClean="0"/>
            </a:br>
            <a:r>
              <a:rPr lang="en-AU" b="1" dirty="0" smtClean="0"/>
              <a:t>11:27-12:12	.....	15:1-15</a:t>
            </a:r>
            <a:br>
              <a:rPr lang="en-AU" b="1" dirty="0" smtClean="0"/>
            </a:br>
            <a:r>
              <a:rPr lang="en-AU" b="1" dirty="0" smtClean="0"/>
              <a:t>12:13-17		.....	14:53-72</a:t>
            </a:r>
            <a:br>
              <a:rPr lang="en-AU" b="1" dirty="0" smtClean="0"/>
            </a:br>
            <a:r>
              <a:rPr lang="en-AU" b="1" dirty="0" smtClean="0"/>
              <a:t>12:18-27 		.....	14:51-52</a:t>
            </a:r>
            <a:br>
              <a:rPr lang="en-AU" b="1" dirty="0" smtClean="0"/>
            </a:br>
            <a:r>
              <a:rPr lang="en-AU" b="1" dirty="0" smtClean="0"/>
              <a:t>12:28-34&amp;35-44	.....	14:44-46 &amp; 47-50</a:t>
            </a:r>
            <a:br>
              <a:rPr lang="en-AU" b="1" dirty="0" smtClean="0"/>
            </a:br>
            <a:r>
              <a:rPr lang="en-AU" b="1" dirty="0" smtClean="0"/>
              <a:t>13:1-2		.....	14:42-43</a:t>
            </a:r>
            <a:br>
              <a:rPr lang="en-AU" b="1" dirty="0" smtClean="0"/>
            </a:br>
            <a:r>
              <a:rPr lang="en-AU" b="1" dirty="0" smtClean="0"/>
              <a:t>13:3-37		.....	14:12-41</a:t>
            </a:r>
            <a:br>
              <a:rPr lang="en-AU" b="1" dirty="0" smtClean="0"/>
            </a:br>
            <a:r>
              <a:rPr lang="en-AU" b="1" dirty="0" smtClean="0"/>
              <a:t>14:1-2 		.....	14:10-11</a:t>
            </a:r>
            <a:br>
              <a:rPr lang="en-AU" b="1" dirty="0" smtClean="0"/>
            </a:br>
            <a:r>
              <a:rPr lang="en-AU" b="1" dirty="0" smtClean="0"/>
              <a:t>		</a:t>
            </a:r>
            <a:r>
              <a:rPr lang="en-AU" sz="2400" b="1" dirty="0" smtClean="0"/>
              <a:t>14:3-9</a:t>
            </a:r>
            <a:endParaRPr lang="en-AU" sz="2400" dirty="0"/>
          </a:p>
        </p:txBody>
      </p:sp>
      <p:pic>
        <p:nvPicPr>
          <p:cNvPr id="4098" name="Picture 2" descr="C:\Documents and Settings\User\My Documents\mich 18 august laptop\www-valuesclarification-youtube\arrow-down.JPG"/>
          <p:cNvPicPr>
            <a:picLocks noChangeAspect="1" noChangeArrowheads="1"/>
          </p:cNvPicPr>
          <p:nvPr/>
        </p:nvPicPr>
        <p:blipFill>
          <a:blip r:embed="rId5"/>
          <a:srcRect/>
          <a:stretch>
            <a:fillRect/>
          </a:stretch>
        </p:blipFill>
        <p:spPr bwMode="auto">
          <a:xfrm>
            <a:off x="714349" y="1643051"/>
            <a:ext cx="1000131" cy="1143008"/>
          </a:xfrm>
          <a:prstGeom prst="rect">
            <a:avLst/>
          </a:prstGeom>
          <a:noFill/>
        </p:spPr>
      </p:pic>
      <p:pic>
        <p:nvPicPr>
          <p:cNvPr id="4099" name="Picture 3" descr="C:\Documents and Settings\User\My Documents\mich 18 august laptop\www-valuesclarification-youtube\arrow-up.JPG"/>
          <p:cNvPicPr>
            <a:picLocks noChangeAspect="1" noChangeArrowheads="1"/>
          </p:cNvPicPr>
          <p:nvPr/>
        </p:nvPicPr>
        <p:blipFill>
          <a:blip r:embed="rId6"/>
          <a:srcRect/>
          <a:stretch>
            <a:fillRect/>
          </a:stretch>
        </p:blipFill>
        <p:spPr bwMode="auto">
          <a:xfrm>
            <a:off x="7215206" y="1500175"/>
            <a:ext cx="1143008" cy="1285884"/>
          </a:xfrm>
          <a:prstGeom prst="rect">
            <a:avLst/>
          </a:prstGeom>
          <a:noFill/>
        </p:spPr>
      </p:pic>
      <p:pic>
        <p:nvPicPr>
          <p:cNvPr id="8" name="~PP1721.WAV">
            <a:hlinkClick r:id="" action="ppaction://media"/>
          </p:cNvPr>
          <p:cNvPicPr>
            <a:picLocks noRot="1" noChangeAspect="1"/>
          </p:cNvPicPr>
          <p:nvPr>
            <a:wavAudioFile r:embed="rId2" name="~PP1721.WAV"/>
          </p:nvPr>
        </p:nvPicPr>
        <p:blipFill>
          <a:blip r:embed="rId7"/>
          <a:stretch>
            <a:fillRect/>
          </a:stretch>
        </p:blipFill>
        <p:spPr>
          <a:xfrm>
            <a:off x="8639175" y="6353175"/>
            <a:ext cx="304800" cy="304800"/>
          </a:xfrm>
          <a:prstGeom prst="rect">
            <a:avLst/>
          </a:prstGeom>
        </p:spPr>
      </p:pic>
    </p:spTree>
    <p:custDataLst>
      <p:tags r:id="rId1"/>
    </p:custDataLst>
  </p:cSld>
  <p:clrMapOvr>
    <a:masterClrMapping/>
  </p:clrMapOvr>
  <p:transition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409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409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54"/>
          </a:xfrm>
        </p:spPr>
        <p:txBody>
          <a:bodyPr>
            <a:normAutofit/>
          </a:bodyPr>
          <a:lstStyle/>
          <a:p>
            <a:r>
              <a:rPr lang="en-AU" sz="3500" dirty="0" smtClean="0"/>
              <a:t>Parallels continue into the paragraph pairs e.g. In the </a:t>
            </a:r>
            <a:r>
              <a:rPr lang="en-AU" sz="3500" b="1" dirty="0" smtClean="0"/>
              <a:t>1st Paragraph Pair </a:t>
            </a:r>
            <a:r>
              <a:rPr lang="en-AU" sz="3500" dirty="0" smtClean="0"/>
              <a:t>of Section D</a:t>
            </a:r>
            <a:br>
              <a:rPr lang="en-AU" sz="3500" dirty="0" smtClean="0"/>
            </a:br>
            <a:r>
              <a:rPr lang="en-AU" sz="2800" dirty="0" smtClean="0"/>
              <a:t>10:32-34 and 16:8</a:t>
            </a:r>
            <a:endParaRPr lang="en-AU" sz="2800" dirty="0"/>
          </a:p>
        </p:txBody>
      </p:sp>
      <p:sp>
        <p:nvSpPr>
          <p:cNvPr id="3" name="Content Placeholder 2"/>
          <p:cNvSpPr>
            <a:spLocks noGrp="1"/>
          </p:cNvSpPr>
          <p:nvPr>
            <p:ph idx="1"/>
          </p:nvPr>
        </p:nvSpPr>
        <p:spPr>
          <a:xfrm>
            <a:off x="457200" y="2643182"/>
            <a:ext cx="8229600" cy="3482981"/>
          </a:xfrm>
        </p:spPr>
        <p:txBody>
          <a:bodyPr/>
          <a:lstStyle/>
          <a:p>
            <a:pPr>
              <a:buNone/>
            </a:pPr>
            <a:r>
              <a:rPr lang="en-AU" dirty="0" smtClean="0"/>
              <a:t>1. Fear			</a:t>
            </a:r>
            <a:r>
              <a:rPr lang="en-AU" dirty="0" err="1" smtClean="0"/>
              <a:t>1b</a:t>
            </a:r>
            <a:r>
              <a:rPr lang="en-AU" dirty="0" smtClean="0"/>
              <a:t>. Fear</a:t>
            </a:r>
          </a:p>
          <a:p>
            <a:pPr>
              <a:buNone/>
            </a:pPr>
            <a:r>
              <a:rPr lang="en-AU" dirty="0" smtClean="0"/>
              <a:t>2. Going before		</a:t>
            </a:r>
            <a:r>
              <a:rPr lang="en-AU" dirty="0" err="1" smtClean="0"/>
              <a:t>2b</a:t>
            </a:r>
            <a:r>
              <a:rPr lang="en-AU" dirty="0" smtClean="0"/>
              <a:t>. Going out</a:t>
            </a:r>
          </a:p>
          <a:p>
            <a:pPr>
              <a:buNone/>
            </a:pPr>
            <a:r>
              <a:rPr lang="en-AU" dirty="0" smtClean="0"/>
              <a:t>3. Astonished		</a:t>
            </a:r>
            <a:r>
              <a:rPr lang="en-AU" dirty="0" err="1" smtClean="0"/>
              <a:t>3b</a:t>
            </a:r>
            <a:r>
              <a:rPr lang="en-AU" dirty="0" smtClean="0"/>
              <a:t>. Bewildered</a:t>
            </a:r>
          </a:p>
          <a:p>
            <a:pPr>
              <a:buNone/>
            </a:pPr>
            <a:r>
              <a:rPr lang="en-AU" dirty="0" smtClean="0"/>
              <a:t>4.  He began to tell	</a:t>
            </a:r>
            <a:r>
              <a:rPr lang="en-AU" dirty="0" err="1" smtClean="0"/>
              <a:t>4b</a:t>
            </a:r>
            <a:r>
              <a:rPr lang="en-AU" dirty="0" smtClean="0"/>
              <a:t>. Did not tell anyone</a:t>
            </a:r>
          </a:p>
          <a:p>
            <a:pPr>
              <a:buNone/>
            </a:pPr>
            <a:r>
              <a:rPr lang="en-AU" dirty="0" smtClean="0"/>
              <a:t>5. Will rise again		</a:t>
            </a:r>
            <a:r>
              <a:rPr lang="en-AU" dirty="0" err="1" smtClean="0"/>
              <a:t>5b</a:t>
            </a:r>
            <a:r>
              <a:rPr lang="en-AU" dirty="0" smtClean="0"/>
              <a:t>. The tomb</a:t>
            </a:r>
            <a:endParaRPr lang="en-AU" dirty="0"/>
          </a:p>
        </p:txBody>
      </p:sp>
      <p:pic>
        <p:nvPicPr>
          <p:cNvPr id="5" name="~PP2042.WAV">
            <a:hlinkClick r:id="" action="ppaction://media"/>
          </p:cNvPr>
          <p:cNvPicPr>
            <a:picLocks noRot="1" noChangeAspect="1"/>
          </p:cNvPicPr>
          <p:nvPr>
            <a:wavAudioFile r:embed="rId1" name="~PP2042.WAV"/>
          </p:nvPr>
        </p:nvPicPr>
        <p:blipFill>
          <a:blip r:embed="rId3"/>
          <a:stretch>
            <a:fillRect/>
          </a:stretch>
        </p:blipFill>
        <p:spPr>
          <a:xfrm>
            <a:off x="8639175" y="6353175"/>
            <a:ext cx="304800" cy="304800"/>
          </a:xfrm>
          <a:prstGeom prst="rect">
            <a:avLst/>
          </a:prstGeom>
        </p:spPr>
      </p:pic>
    </p:spTree>
  </p:cSld>
  <p:clrMapOvr>
    <a:masterClrMapping/>
  </p:clrMapOvr>
  <p:transition advTm="4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3966"/>
          </a:xfrm>
        </p:spPr>
        <p:txBody>
          <a:bodyPr>
            <a:normAutofit fontScale="90000"/>
          </a:bodyPr>
          <a:lstStyle/>
          <a:p>
            <a:endParaRPr lang="en-AU" dirty="0"/>
          </a:p>
        </p:txBody>
      </p:sp>
      <p:sp>
        <p:nvSpPr>
          <p:cNvPr id="3" name="Content Placeholder 2"/>
          <p:cNvSpPr>
            <a:spLocks noGrp="1"/>
          </p:cNvSpPr>
          <p:nvPr>
            <p:ph idx="1"/>
          </p:nvPr>
        </p:nvSpPr>
        <p:spPr>
          <a:xfrm>
            <a:off x="457200" y="571480"/>
            <a:ext cx="8229600" cy="5554683"/>
          </a:xfrm>
        </p:spPr>
        <p:txBody>
          <a:bodyPr/>
          <a:lstStyle/>
          <a:p>
            <a:pPr>
              <a:buNone/>
            </a:pPr>
            <a:r>
              <a:rPr lang="en-AU" dirty="0" smtClean="0"/>
              <a:t>These remind us :</a:t>
            </a:r>
          </a:p>
          <a:p>
            <a:endParaRPr lang="en-AU" dirty="0" smtClean="0"/>
          </a:p>
          <a:p>
            <a:pPr>
              <a:buNone/>
            </a:pPr>
            <a:r>
              <a:rPr lang="en-AU" dirty="0" smtClean="0"/>
              <a:t>The Power of One- deals with	</a:t>
            </a:r>
            <a:r>
              <a:rPr lang="en-AU" sz="4000" b="1" dirty="0" smtClean="0"/>
              <a:t>Fear</a:t>
            </a:r>
            <a:endParaRPr lang="en-AU" sz="4000" b="1" dirty="0"/>
          </a:p>
        </p:txBody>
      </p:sp>
      <p:pic>
        <p:nvPicPr>
          <p:cNvPr id="1026" name="Picture 2" descr="C:\Documents and Settings\User\My Documents\mich 18 august laptop\www-valuesclarification-youtube\better-30-pictures\DSC00046.JPG"/>
          <p:cNvPicPr>
            <a:picLocks noChangeAspect="1" noChangeArrowheads="1"/>
          </p:cNvPicPr>
          <p:nvPr/>
        </p:nvPicPr>
        <p:blipFill>
          <a:blip r:embed="rId4" cstate="print"/>
          <a:srcRect/>
          <a:stretch>
            <a:fillRect/>
          </a:stretch>
        </p:blipFill>
        <p:spPr bwMode="auto">
          <a:xfrm>
            <a:off x="2000231" y="3429000"/>
            <a:ext cx="5643603" cy="2967038"/>
          </a:xfrm>
          <a:prstGeom prst="rect">
            <a:avLst/>
          </a:prstGeom>
          <a:noFill/>
        </p:spPr>
      </p:pic>
      <p:pic>
        <p:nvPicPr>
          <p:cNvPr id="6" name="~PP519.WAV">
            <a:hlinkClick r:id="" action="ppaction://media"/>
          </p:cNvPr>
          <p:cNvPicPr>
            <a:picLocks noRot="1" noChangeAspect="1"/>
          </p:cNvPicPr>
          <p:nvPr>
            <a:wavAudioFile r:embed="rId2" name="~PP519.WAV"/>
          </p:nvPr>
        </p:nvPicPr>
        <p:blipFill>
          <a:blip r:embed="rId5"/>
          <a:stretch>
            <a:fillRect/>
          </a:stretch>
        </p:blipFill>
        <p:spPr>
          <a:xfrm>
            <a:off x="8639175" y="6353175"/>
            <a:ext cx="304800" cy="304800"/>
          </a:xfrm>
          <a:prstGeom prst="rect">
            <a:avLst/>
          </a:prstGeom>
        </p:spPr>
      </p:pic>
    </p:spTree>
    <p:custDataLst>
      <p:tags r:id="rId1"/>
    </p:custDataLst>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xit" presetSubtype="16" fill="hold" nodeType="clickEffect">
                                  <p:stCondLst>
                                    <p:cond delay="0"/>
                                  </p:stCondLst>
                                  <p:childTnLst>
                                    <p:animEffect transition="out" filter="circle(in)">
                                      <p:cBhvr>
                                        <p:cTn id="10" dur="2000"/>
                                        <p:tgtEl>
                                          <p:spTgt spid="3">
                                            <p:txEl>
                                              <p:pRg st="2" end="2"/>
                                            </p:txEl>
                                          </p:spTgt>
                                        </p:tgtEl>
                                      </p:cBhvr>
                                    </p:animEffect>
                                    <p:set>
                                      <p:cBhvr>
                                        <p:cTn id="11" dur="1" fill="hold">
                                          <p:stCondLst>
                                            <p:cond delay="19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3500" dirty="0" smtClean="0"/>
              <a:t>Parallels in the </a:t>
            </a:r>
            <a:r>
              <a:rPr lang="en-AU" sz="3500" b="1" dirty="0" smtClean="0"/>
              <a:t>2</a:t>
            </a:r>
            <a:r>
              <a:rPr lang="en-AU" sz="3500" b="1" baseline="30000" dirty="0" smtClean="0"/>
              <a:t>nd</a:t>
            </a:r>
            <a:r>
              <a:rPr lang="en-AU" sz="3500" b="1" dirty="0" smtClean="0"/>
              <a:t> Paragraph Pair -</a:t>
            </a:r>
            <a:br>
              <a:rPr lang="en-AU" sz="3500" b="1" dirty="0" smtClean="0"/>
            </a:br>
            <a:r>
              <a:rPr lang="en-AU" sz="2800" dirty="0" smtClean="0"/>
              <a:t>of Section D 10:35-45 and 16:1-7 include:</a:t>
            </a:r>
            <a:endParaRPr lang="en-AU" sz="2800" dirty="0"/>
          </a:p>
        </p:txBody>
      </p:sp>
      <p:sp>
        <p:nvSpPr>
          <p:cNvPr id="3" name="Content Placeholder 2"/>
          <p:cNvSpPr>
            <a:spLocks noGrp="1"/>
          </p:cNvSpPr>
          <p:nvPr>
            <p:ph idx="1"/>
          </p:nvPr>
        </p:nvSpPr>
        <p:spPr>
          <a:xfrm>
            <a:off x="457200" y="2071678"/>
            <a:ext cx="8229600" cy="4054485"/>
          </a:xfrm>
        </p:spPr>
        <p:txBody>
          <a:bodyPr>
            <a:normAutofit fontScale="92500" lnSpcReduction="10000"/>
          </a:bodyPr>
          <a:lstStyle/>
          <a:p>
            <a:pPr marL="514350" indent="-514350">
              <a:buAutoNum type="arabicPeriod"/>
            </a:pPr>
            <a:r>
              <a:rPr lang="en-AU" dirty="0" smtClean="0"/>
              <a:t>Doing a favour	</a:t>
            </a:r>
            <a:r>
              <a:rPr lang="en-AU" dirty="0" err="1" smtClean="0"/>
              <a:t>1b</a:t>
            </a:r>
            <a:r>
              <a:rPr lang="en-AU" dirty="0" smtClean="0"/>
              <a:t>. 	Doing a favour</a:t>
            </a:r>
          </a:p>
          <a:p>
            <a:pPr marL="514350" indent="-514350">
              <a:buAutoNum type="arabicPeriod" startAt="2"/>
            </a:pPr>
            <a:r>
              <a:rPr lang="en-AU" dirty="0" smtClean="0"/>
              <a:t>A time of glory	</a:t>
            </a:r>
            <a:r>
              <a:rPr lang="en-AU" dirty="0" err="1" smtClean="0"/>
              <a:t>2b</a:t>
            </a:r>
            <a:r>
              <a:rPr lang="en-AU" dirty="0" smtClean="0"/>
              <a:t>. 	A time of glory</a:t>
            </a:r>
          </a:p>
          <a:p>
            <a:pPr marL="514350" indent="-514350">
              <a:buAutoNum type="arabicPeriod" startAt="3"/>
            </a:pPr>
            <a:r>
              <a:rPr lang="en-AU" dirty="0" smtClean="0"/>
              <a:t>A question of strength</a:t>
            </a:r>
          </a:p>
          <a:p>
            <a:pPr marL="514350" indent="-514350">
              <a:buNone/>
            </a:pPr>
            <a:r>
              <a:rPr lang="en-AU" dirty="0" smtClean="0"/>
              <a:t>					</a:t>
            </a:r>
            <a:r>
              <a:rPr lang="en-AU" dirty="0" err="1" smtClean="0"/>
              <a:t>3b</a:t>
            </a:r>
            <a:r>
              <a:rPr lang="en-AU" dirty="0" smtClean="0"/>
              <a:t>. A question of strength</a:t>
            </a:r>
          </a:p>
          <a:p>
            <a:pPr marL="514350" indent="-514350">
              <a:buAutoNum type="arabicPeriod" startAt="4"/>
            </a:pPr>
            <a:r>
              <a:rPr lang="en-AU" dirty="0" smtClean="0"/>
              <a:t>Sitting on the right	</a:t>
            </a:r>
            <a:r>
              <a:rPr lang="en-AU" dirty="0" err="1" smtClean="0"/>
              <a:t>4b</a:t>
            </a:r>
            <a:r>
              <a:rPr lang="en-AU" dirty="0" smtClean="0"/>
              <a:t>.	 Sitting on the right</a:t>
            </a:r>
          </a:p>
          <a:p>
            <a:pPr marL="514350" indent="-514350">
              <a:buAutoNum type="arabicPeriod" startAt="5"/>
            </a:pPr>
            <a:r>
              <a:rPr lang="en-AU" dirty="0" smtClean="0"/>
              <a:t>Do not be incensed	</a:t>
            </a:r>
            <a:r>
              <a:rPr lang="en-AU" dirty="0" err="1" smtClean="0"/>
              <a:t>5b</a:t>
            </a:r>
            <a:r>
              <a:rPr lang="en-AU" dirty="0" smtClean="0"/>
              <a:t>. 	Do not be amazed</a:t>
            </a:r>
          </a:p>
          <a:p>
            <a:pPr marL="514350" indent="-514350">
              <a:buAutoNum type="arabicPeriod" startAt="6"/>
            </a:pPr>
            <a:r>
              <a:rPr lang="en-AU" dirty="0" smtClean="0"/>
              <a:t>re. First disciple	</a:t>
            </a:r>
            <a:r>
              <a:rPr lang="en-AU" dirty="0" err="1" smtClean="0"/>
              <a:t>6b</a:t>
            </a:r>
            <a:r>
              <a:rPr lang="en-AU" dirty="0" smtClean="0"/>
              <a:t>. 	Tell Peter</a:t>
            </a:r>
          </a:p>
          <a:p>
            <a:pPr marL="514350" indent="-514350">
              <a:buNone/>
            </a:pPr>
            <a:r>
              <a:rPr lang="en-AU" dirty="0" smtClean="0"/>
              <a:t>	</a:t>
            </a:r>
          </a:p>
          <a:p>
            <a:pPr marL="514350" indent="-514350">
              <a:buNone/>
            </a:pPr>
            <a:endParaRPr lang="en-AU" dirty="0" smtClean="0"/>
          </a:p>
        </p:txBody>
      </p:sp>
      <p:pic>
        <p:nvPicPr>
          <p:cNvPr id="5" name="~PP1879.WAV">
            <a:hlinkClick r:id="" action="ppaction://media"/>
          </p:cNvPr>
          <p:cNvPicPr>
            <a:picLocks noRot="1" noChangeAspect="1"/>
          </p:cNvPicPr>
          <p:nvPr>
            <a:wavAudioFile r:embed="rId1" name="~PP1879.WAV"/>
          </p:nvPr>
        </p:nvPicPr>
        <p:blipFill>
          <a:blip r:embed="rId3"/>
          <a:stretch>
            <a:fillRect/>
          </a:stretch>
        </p:blipFill>
        <p:spPr>
          <a:xfrm>
            <a:off x="8639175" y="6353175"/>
            <a:ext cx="304800" cy="304800"/>
          </a:xfrm>
          <a:prstGeom prst="rect">
            <a:avLst/>
          </a:prstGeom>
        </p:spPr>
      </p:pic>
    </p:spTree>
  </p:cSld>
  <p:clrMapOvr>
    <a:masterClrMapping/>
  </p:clrMapOvr>
  <p:transition advTm="2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3966"/>
          </a:xfrm>
        </p:spPr>
        <p:txBody>
          <a:bodyPr>
            <a:normAutofit fontScale="90000"/>
          </a:bodyPr>
          <a:lstStyle/>
          <a:p>
            <a:endParaRPr lang="en-AU" dirty="0"/>
          </a:p>
        </p:txBody>
      </p:sp>
      <p:sp>
        <p:nvSpPr>
          <p:cNvPr id="3" name="Content Placeholder 2"/>
          <p:cNvSpPr>
            <a:spLocks noGrp="1"/>
          </p:cNvSpPr>
          <p:nvPr>
            <p:ph idx="1"/>
          </p:nvPr>
        </p:nvSpPr>
        <p:spPr>
          <a:xfrm>
            <a:off x="285720" y="642918"/>
            <a:ext cx="8401080" cy="5483245"/>
          </a:xfrm>
        </p:spPr>
        <p:txBody>
          <a:bodyPr/>
          <a:lstStyle/>
          <a:p>
            <a:pPr>
              <a:buNone/>
            </a:pPr>
            <a:r>
              <a:rPr lang="en-AU" dirty="0" smtClean="0"/>
              <a:t>These remind us :</a:t>
            </a:r>
          </a:p>
          <a:p>
            <a:endParaRPr lang="en-AU" dirty="0" smtClean="0"/>
          </a:p>
          <a:p>
            <a:pPr>
              <a:buNone/>
            </a:pPr>
            <a:r>
              <a:rPr lang="en-AU" dirty="0" smtClean="0"/>
              <a:t>The Power of One- deals with</a:t>
            </a:r>
          </a:p>
          <a:p>
            <a:pPr>
              <a:buNone/>
            </a:pPr>
            <a:endParaRPr lang="en-AU" sz="4000" b="1" dirty="0" smtClean="0"/>
          </a:p>
          <a:p>
            <a:pPr>
              <a:buNone/>
            </a:pPr>
            <a:r>
              <a:rPr lang="en-AU" sz="4000" b="1" dirty="0" smtClean="0"/>
              <a:t>		Place-getting</a:t>
            </a:r>
          </a:p>
          <a:p>
            <a:endParaRPr lang="en-AU" dirty="0"/>
          </a:p>
        </p:txBody>
      </p:sp>
      <p:pic>
        <p:nvPicPr>
          <p:cNvPr id="2050" name="Picture 2" descr="C:\Documents and Settings\User\My Documents\mich 18 august laptop\www-valuesclarification-youtube\better-30-pictures\gospelsociology_023.jpg"/>
          <p:cNvPicPr>
            <a:picLocks noChangeAspect="1" noChangeArrowheads="1"/>
          </p:cNvPicPr>
          <p:nvPr/>
        </p:nvPicPr>
        <p:blipFill>
          <a:blip r:embed="rId4"/>
          <a:srcRect/>
          <a:stretch>
            <a:fillRect/>
          </a:stretch>
        </p:blipFill>
        <p:spPr bwMode="auto">
          <a:xfrm>
            <a:off x="5500694" y="785794"/>
            <a:ext cx="3357586" cy="5691206"/>
          </a:xfrm>
          <a:prstGeom prst="rect">
            <a:avLst/>
          </a:prstGeom>
          <a:noFill/>
        </p:spPr>
      </p:pic>
      <p:pic>
        <p:nvPicPr>
          <p:cNvPr id="6" name="~PP3057.WAV">
            <a:hlinkClick r:id="" action="ppaction://media"/>
          </p:cNvPr>
          <p:cNvPicPr>
            <a:picLocks noRot="1" noChangeAspect="1"/>
          </p:cNvPicPr>
          <p:nvPr>
            <a:wavAudioFile r:embed="rId2" name="~PP3057.WAV"/>
          </p:nvPr>
        </p:nvPicPr>
        <p:blipFill>
          <a:blip r:embed="rId5"/>
          <a:stretch>
            <a:fillRect/>
          </a:stretch>
        </p:blipFill>
        <p:spPr>
          <a:xfrm>
            <a:off x="8639175" y="6353175"/>
            <a:ext cx="304800" cy="304800"/>
          </a:xfrm>
          <a:prstGeom prst="rect">
            <a:avLst/>
          </a:prstGeom>
        </p:spPr>
      </p:pic>
    </p:spTree>
    <p:custDataLst>
      <p:tags r:id="rId1"/>
    </p:custDataLst>
  </p:cSld>
  <p:clrMapOvr>
    <a:masterClrMapping/>
  </p:clrMapOvr>
  <p:transition advTm="1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xit" presetSubtype="16" fill="hold" nodeType="clickEffect">
                                  <p:stCondLst>
                                    <p:cond delay="0"/>
                                  </p:stCondLst>
                                  <p:childTnLst>
                                    <p:animEffect transition="out" filter="circle(in)">
                                      <p:cBhvr>
                                        <p:cTn id="10" dur="2000"/>
                                        <p:tgtEl>
                                          <p:spTgt spid="3">
                                            <p:txEl>
                                              <p:pRg st="4" end="4"/>
                                            </p:txEl>
                                          </p:spTgt>
                                        </p:tgtEl>
                                      </p:cBhvr>
                                    </p:animEffect>
                                    <p:set>
                                      <p:cBhvr>
                                        <p:cTn id="11" dur="1" fill="hold">
                                          <p:stCondLst>
                                            <p:cond delay="19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39850"/>
          </a:xfrm>
        </p:spPr>
        <p:txBody>
          <a:bodyPr>
            <a:normAutofit/>
          </a:bodyPr>
          <a:lstStyle/>
          <a:p>
            <a:r>
              <a:rPr lang="en-AU" sz="3500" dirty="0" smtClean="0"/>
              <a:t>Parallels in the </a:t>
            </a:r>
            <a:r>
              <a:rPr lang="en-AU" sz="3500" b="1" dirty="0" smtClean="0"/>
              <a:t>3rd Paragraph Pair </a:t>
            </a:r>
            <a:br>
              <a:rPr lang="en-AU" sz="3500" b="1" dirty="0" smtClean="0"/>
            </a:br>
            <a:r>
              <a:rPr lang="en-AU" sz="2800" dirty="0" smtClean="0"/>
              <a:t>of Section D 10:46-47 and 15:42-47 include:</a:t>
            </a:r>
            <a:endParaRPr lang="en-AU" sz="2800" dirty="0"/>
          </a:p>
        </p:txBody>
      </p:sp>
      <p:sp>
        <p:nvSpPr>
          <p:cNvPr id="3" name="Content Placeholder 2"/>
          <p:cNvSpPr>
            <a:spLocks noGrp="1"/>
          </p:cNvSpPr>
          <p:nvPr>
            <p:ph idx="1"/>
          </p:nvPr>
        </p:nvSpPr>
        <p:spPr>
          <a:xfrm>
            <a:off x="457200" y="1714488"/>
            <a:ext cx="8229600" cy="4411675"/>
          </a:xfrm>
        </p:spPr>
        <p:txBody>
          <a:bodyPr>
            <a:normAutofit fontScale="92500" lnSpcReduction="10000"/>
          </a:bodyPr>
          <a:lstStyle/>
          <a:p>
            <a:pPr>
              <a:buNone/>
            </a:pPr>
            <a:endParaRPr lang="en-AU" dirty="0" smtClean="0"/>
          </a:p>
          <a:p>
            <a:pPr>
              <a:buNone/>
            </a:pPr>
            <a:r>
              <a:rPr lang="en-AU" dirty="0" smtClean="0"/>
              <a:t>1. Asks to see		</a:t>
            </a:r>
            <a:r>
              <a:rPr lang="en-AU" dirty="0" err="1" smtClean="0"/>
              <a:t>1b</a:t>
            </a:r>
            <a:r>
              <a:rPr lang="en-AU" dirty="0" smtClean="0"/>
              <a:t>.	Asks for body</a:t>
            </a:r>
          </a:p>
          <a:p>
            <a:pPr>
              <a:buNone/>
            </a:pPr>
            <a:r>
              <a:rPr lang="en-AU" dirty="0" smtClean="0"/>
              <a:t>2.	Taking courage		</a:t>
            </a:r>
            <a:r>
              <a:rPr lang="en-AU" dirty="0" err="1" smtClean="0"/>
              <a:t>2b</a:t>
            </a:r>
            <a:r>
              <a:rPr lang="en-AU" dirty="0" smtClean="0"/>
              <a:t>. 	Taking courage</a:t>
            </a:r>
          </a:p>
          <a:p>
            <a:pPr>
              <a:buNone/>
            </a:pPr>
            <a:r>
              <a:rPr lang="en-AU" dirty="0" smtClean="0"/>
              <a:t>3. “Son of (King) David”</a:t>
            </a:r>
          </a:p>
          <a:p>
            <a:pPr>
              <a:buNone/>
            </a:pPr>
            <a:r>
              <a:rPr lang="en-AU" dirty="0" smtClean="0"/>
              <a:t>			</a:t>
            </a:r>
            <a:r>
              <a:rPr lang="en-AU" dirty="0" err="1" smtClean="0"/>
              <a:t>3b</a:t>
            </a:r>
            <a:r>
              <a:rPr lang="en-AU" dirty="0" smtClean="0"/>
              <a:t>. 	Expecting the Kingdom of God</a:t>
            </a:r>
          </a:p>
          <a:p>
            <a:pPr>
              <a:buNone/>
            </a:pPr>
            <a:endParaRPr lang="en-AU" dirty="0" smtClean="0"/>
          </a:p>
          <a:p>
            <a:pPr>
              <a:buNone/>
            </a:pPr>
            <a:r>
              <a:rPr lang="en-AU" dirty="0" smtClean="0"/>
              <a:t>These remind us : The Power of One- deals with</a:t>
            </a:r>
          </a:p>
          <a:p>
            <a:pPr algn="ctr">
              <a:buNone/>
            </a:pPr>
            <a:r>
              <a:rPr lang="en-AU" sz="4000" b="1" dirty="0" smtClean="0"/>
              <a:t>Asking</a:t>
            </a:r>
          </a:p>
          <a:p>
            <a:pPr lvl="1">
              <a:buNone/>
            </a:pPr>
            <a:endParaRPr lang="en-AU" dirty="0"/>
          </a:p>
        </p:txBody>
      </p:sp>
      <p:pic>
        <p:nvPicPr>
          <p:cNvPr id="5" name="~PP2593.WAV">
            <a:hlinkClick r:id="" action="ppaction://media"/>
          </p:cNvPr>
          <p:cNvPicPr>
            <a:picLocks noRot="1" noChangeAspect="1"/>
          </p:cNvPicPr>
          <p:nvPr>
            <a:wavAudioFile r:embed="rId2" name="~PP2593.WAV"/>
          </p:nvPr>
        </p:nvPicPr>
        <p:blipFill>
          <a:blip r:embed="rId4"/>
          <a:stretch>
            <a:fillRect/>
          </a:stretch>
        </p:blipFill>
        <p:spPr>
          <a:xfrm>
            <a:off x="8639175" y="6353175"/>
            <a:ext cx="304800" cy="304800"/>
          </a:xfrm>
          <a:prstGeom prst="rect">
            <a:avLst/>
          </a:prstGeom>
        </p:spPr>
      </p:pic>
    </p:spTree>
    <p:custDataLst>
      <p:tags r:id="rId1"/>
    </p:custDataLst>
  </p:cSld>
  <p:clrMapOvr>
    <a:masterClrMapping/>
  </p:clrMapOvr>
  <p:transition advTm="4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6" presetClass="exit" presetSubtype="16" fill="hold" nodeType="clickEffect">
                                  <p:stCondLst>
                                    <p:cond delay="0"/>
                                  </p:stCondLst>
                                  <p:childTnLst>
                                    <p:animEffect transition="out" filter="circle(in)">
                                      <p:cBhvr>
                                        <p:cTn id="10" dur="2000"/>
                                        <p:tgtEl>
                                          <p:spTgt spid="3">
                                            <p:txEl>
                                              <p:pRg st="7" end="7"/>
                                            </p:txEl>
                                          </p:spTgt>
                                        </p:tgtEl>
                                      </p:cBhvr>
                                    </p:animEffect>
                                    <p:set>
                                      <p:cBhvr>
                                        <p:cTn id="11" dur="1" fill="hold">
                                          <p:stCondLst>
                                            <p:cond delay="1999"/>
                                          </p:stCondLst>
                                        </p:cTn>
                                        <p:tgtEl>
                                          <p:spTgt spid="3">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3966"/>
          </a:xfrm>
        </p:spPr>
        <p:txBody>
          <a:bodyPr>
            <a:normAutofit fontScale="90000"/>
          </a:bodyPr>
          <a:lstStyle/>
          <a:p>
            <a:endParaRPr lang="en-AU" dirty="0"/>
          </a:p>
        </p:txBody>
      </p:sp>
      <p:sp>
        <p:nvSpPr>
          <p:cNvPr id="3" name="Content Placeholder 2"/>
          <p:cNvSpPr>
            <a:spLocks noGrp="1"/>
          </p:cNvSpPr>
          <p:nvPr>
            <p:ph idx="1"/>
          </p:nvPr>
        </p:nvSpPr>
        <p:spPr>
          <a:xfrm>
            <a:off x="457200" y="714356"/>
            <a:ext cx="8229600" cy="5411807"/>
          </a:xfrm>
        </p:spPr>
        <p:txBody>
          <a:bodyPr/>
          <a:lstStyle/>
          <a:p>
            <a:pPr algn="ctr">
              <a:buNone/>
            </a:pPr>
            <a:r>
              <a:rPr lang="en-AU" sz="3500" dirty="0" smtClean="0"/>
              <a:t>The “hooks” and paragraph parallels in this </a:t>
            </a:r>
            <a:r>
              <a:rPr lang="en-AU" sz="3500" b="1" dirty="0" smtClean="0"/>
              <a:t>Section D</a:t>
            </a:r>
            <a:r>
              <a:rPr lang="en-AU" sz="3500" dirty="0" smtClean="0"/>
              <a:t> remind us</a:t>
            </a:r>
          </a:p>
          <a:p>
            <a:endParaRPr lang="en-AU" dirty="0" smtClean="0"/>
          </a:p>
          <a:p>
            <a:pPr algn="ctr">
              <a:buNone/>
            </a:pPr>
            <a:endParaRPr lang="en-AU" dirty="0" smtClean="0"/>
          </a:p>
          <a:p>
            <a:pPr algn="ctr">
              <a:buNone/>
            </a:pPr>
            <a:r>
              <a:rPr lang="en-AU" sz="5000" dirty="0" smtClean="0">
                <a:latin typeface="Script MT Bold" pitchFamily="66" charset="0"/>
              </a:rPr>
              <a:t>The Power of One </a:t>
            </a:r>
          </a:p>
          <a:p>
            <a:pPr algn="ctr">
              <a:buNone/>
            </a:pPr>
            <a:r>
              <a:rPr lang="en-AU" sz="5000" dirty="0" smtClean="0">
                <a:latin typeface="Script MT Bold" pitchFamily="66" charset="0"/>
              </a:rPr>
              <a:t>is Based Upon Coping</a:t>
            </a:r>
            <a:endParaRPr lang="en-AU" sz="5000" dirty="0">
              <a:latin typeface="Script MT Bold" pitchFamily="66" charset="0"/>
            </a:endParaRPr>
          </a:p>
        </p:txBody>
      </p:sp>
      <p:pic>
        <p:nvPicPr>
          <p:cNvPr id="6" name="~PP2177.WAV">
            <a:hlinkClick r:id="" action="ppaction://media"/>
          </p:cNvPr>
          <p:cNvPicPr>
            <a:picLocks noRot="1" noChangeAspect="1"/>
          </p:cNvPicPr>
          <p:nvPr>
            <a:wavAudioFile r:embed="rId1" name="~PP2177.WAV"/>
          </p:nvPr>
        </p:nvPicPr>
        <p:blipFill>
          <a:blip r:embed="rId3"/>
          <a:stretch>
            <a:fillRect/>
          </a:stretch>
        </p:blipFill>
        <p:spPr>
          <a:xfrm>
            <a:off x="8639175" y="6353175"/>
            <a:ext cx="304800" cy="304800"/>
          </a:xfrm>
          <a:prstGeom prst="rect">
            <a:avLst/>
          </a:prstGeom>
        </p:spPr>
      </p:pic>
    </p:spTree>
  </p:cSld>
  <p:clrMapOvr>
    <a:masterClrMapping/>
  </p:clrMapOvr>
  <p:transition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latin typeface="Script MT Bold" pitchFamily="66" charset="0"/>
              </a:rPr>
              <a:t>What the Power of One </a:t>
            </a:r>
            <a:br>
              <a:rPr lang="en-AU" dirty="0" smtClean="0">
                <a:latin typeface="Script MT Bold" pitchFamily="66" charset="0"/>
              </a:rPr>
            </a:br>
            <a:r>
              <a:rPr lang="en-AU" dirty="0" smtClean="0">
                <a:latin typeface="Script MT Bold" pitchFamily="66" charset="0"/>
              </a:rPr>
              <a:t>has to Cope with</a:t>
            </a:r>
            <a:endParaRPr lang="en-AU" dirty="0">
              <a:latin typeface="Script MT Bold" pitchFamily="66" charset="0"/>
            </a:endParaRPr>
          </a:p>
        </p:txBody>
      </p:sp>
      <p:sp>
        <p:nvSpPr>
          <p:cNvPr id="3" name="Content Placeholder 2"/>
          <p:cNvSpPr>
            <a:spLocks noGrp="1"/>
          </p:cNvSpPr>
          <p:nvPr>
            <p:ph idx="1"/>
          </p:nvPr>
        </p:nvSpPr>
        <p:spPr/>
        <p:txBody>
          <a:bodyPr>
            <a:normAutofit/>
          </a:bodyPr>
          <a:lstStyle/>
          <a:p>
            <a:pPr>
              <a:buNone/>
            </a:pPr>
            <a:r>
              <a:rPr lang="en-AU" dirty="0" smtClean="0"/>
              <a:t>Fear			</a:t>
            </a:r>
            <a:endParaRPr lang="en-AU" sz="2000" dirty="0" smtClean="0"/>
          </a:p>
          <a:p>
            <a:pPr>
              <a:buNone/>
            </a:pPr>
            <a:r>
              <a:rPr lang="en-AU" dirty="0" smtClean="0"/>
              <a:t>Place getting	</a:t>
            </a:r>
            <a:endParaRPr lang="en-AU" sz="2000" dirty="0" smtClean="0"/>
          </a:p>
          <a:p>
            <a:pPr>
              <a:buNone/>
            </a:pPr>
            <a:r>
              <a:rPr lang="en-AU" dirty="0" smtClean="0"/>
              <a:t>Asking		</a:t>
            </a:r>
            <a:endParaRPr lang="en-AU" sz="2000" dirty="0" smtClean="0"/>
          </a:p>
          <a:p>
            <a:pPr>
              <a:buNone/>
            </a:pPr>
            <a:r>
              <a:rPr lang="en-AU" dirty="0" smtClean="0"/>
              <a:t>Crowd Pressure	</a:t>
            </a:r>
            <a:endParaRPr lang="en-AU" sz="2000" dirty="0" smtClean="0"/>
          </a:p>
          <a:p>
            <a:pPr>
              <a:buNone/>
            </a:pPr>
            <a:r>
              <a:rPr lang="en-AU" dirty="0" smtClean="0"/>
              <a:t>Accepting help	</a:t>
            </a:r>
            <a:endParaRPr lang="en-AU" sz="2000" dirty="0" smtClean="0"/>
          </a:p>
          <a:p>
            <a:pPr>
              <a:buNone/>
            </a:pPr>
            <a:r>
              <a:rPr lang="en-AU" dirty="0" smtClean="0"/>
              <a:t>Praise and mockery  </a:t>
            </a:r>
            <a:endParaRPr lang="en-AU" sz="2000" dirty="0" smtClean="0"/>
          </a:p>
          <a:p>
            <a:pPr>
              <a:buNone/>
            </a:pPr>
            <a:r>
              <a:rPr lang="en-AU" dirty="0" smtClean="0"/>
              <a:t>Belief in Self	</a:t>
            </a:r>
            <a:endParaRPr lang="en-AU" sz="2000" dirty="0" smtClean="0"/>
          </a:p>
          <a:p>
            <a:pPr algn="r">
              <a:buNone/>
            </a:pPr>
            <a:r>
              <a:rPr lang="en-AU" sz="2000" dirty="0" smtClean="0"/>
              <a:t>Continued</a:t>
            </a:r>
            <a:endParaRPr lang="en-AU" sz="2000" dirty="0"/>
          </a:p>
        </p:txBody>
      </p:sp>
      <p:pic>
        <p:nvPicPr>
          <p:cNvPr id="8194" name="Picture 2" descr="C:\Documents and Settings\User\My Documents\mich 18 july laptop\www-valuesclarification-youtube\better-30-pictures\Pic_0101_080.jpg"/>
          <p:cNvPicPr>
            <a:picLocks noChangeAspect="1" noChangeArrowheads="1"/>
          </p:cNvPicPr>
          <p:nvPr/>
        </p:nvPicPr>
        <p:blipFill>
          <a:blip r:embed="rId4"/>
          <a:srcRect/>
          <a:stretch>
            <a:fillRect/>
          </a:stretch>
        </p:blipFill>
        <p:spPr bwMode="auto">
          <a:xfrm>
            <a:off x="5000628" y="1785926"/>
            <a:ext cx="3214710" cy="3429024"/>
          </a:xfrm>
          <a:prstGeom prst="rect">
            <a:avLst/>
          </a:prstGeom>
          <a:noFill/>
        </p:spPr>
      </p:pic>
      <p:pic>
        <p:nvPicPr>
          <p:cNvPr id="7" name="~PP1309.WAV">
            <a:hlinkClick r:id="" action="ppaction://media"/>
          </p:cNvPr>
          <p:cNvPicPr>
            <a:picLocks noRot="1" noChangeAspect="1"/>
          </p:cNvPicPr>
          <p:nvPr>
            <a:wavAudioFile r:embed="rId2" name="~PP1309.WAV"/>
          </p:nvPr>
        </p:nvPicPr>
        <p:blipFill>
          <a:blip r:embed="rId5"/>
          <a:stretch>
            <a:fillRect/>
          </a:stretch>
        </p:blipFill>
        <p:spPr>
          <a:xfrm>
            <a:off x="8639175" y="6353175"/>
            <a:ext cx="304800" cy="304800"/>
          </a:xfrm>
          <a:prstGeom prst="rect">
            <a:avLst/>
          </a:prstGeom>
        </p:spPr>
      </p:pic>
    </p:spTree>
    <p:custDataLst>
      <p:tags r:id="rId1"/>
    </p:custDataLst>
  </p:cSld>
  <p:clrMapOvr>
    <a:masterClrMapping/>
  </p:clrMapOvr>
  <p:transition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normAutofit/>
          </a:bodyPr>
          <a:lstStyle/>
          <a:p>
            <a:pPr algn="ctr">
              <a:buNone/>
            </a:pPr>
            <a:r>
              <a:rPr lang="en-AU" sz="6000" dirty="0" smtClean="0">
                <a:latin typeface="Script MT Bold" pitchFamily="66" charset="0"/>
              </a:rPr>
              <a:t>Stage One comes from</a:t>
            </a:r>
          </a:p>
          <a:p>
            <a:pPr algn="ctr">
              <a:buNone/>
            </a:pPr>
            <a:endParaRPr lang="en-AU" sz="6000" dirty="0" smtClean="0">
              <a:latin typeface="Script MT Bold" pitchFamily="66" charset="0"/>
            </a:endParaRPr>
          </a:p>
          <a:p>
            <a:pPr algn="ctr">
              <a:buNone/>
            </a:pPr>
            <a:r>
              <a:rPr lang="en-AU" sz="6000" dirty="0" smtClean="0">
                <a:latin typeface="Script MT Bold" pitchFamily="66" charset="0"/>
              </a:rPr>
              <a:t>The Gospel of Mark</a:t>
            </a:r>
            <a:endParaRPr lang="en-AU" sz="6000" dirty="0">
              <a:latin typeface="Script MT Bold" pitchFamily="66" charset="0"/>
            </a:endParaRPr>
          </a:p>
        </p:txBody>
      </p:sp>
      <p:pic>
        <p:nvPicPr>
          <p:cNvPr id="6" name="~PP1578.WAV">
            <a:hlinkClick r:id="" action="ppaction://media"/>
          </p:cNvPr>
          <p:cNvPicPr>
            <a:picLocks noRot="1" noChangeAspect="1"/>
          </p:cNvPicPr>
          <p:nvPr>
            <a:wavAudioFile r:embed="rId2" name="~PP1578.WAV"/>
          </p:nvPr>
        </p:nvPicPr>
        <p:blipFill>
          <a:blip r:embed="rId4"/>
          <a:stretch>
            <a:fillRect/>
          </a:stretch>
        </p:blipFill>
        <p:spPr>
          <a:xfrm>
            <a:off x="8639175" y="6353175"/>
            <a:ext cx="304800" cy="304800"/>
          </a:xfrm>
          <a:prstGeom prst="rect">
            <a:avLst/>
          </a:prstGeom>
        </p:spPr>
      </p:pic>
    </p:spTree>
    <p:custDataLst>
      <p:tags r:id="rId1"/>
    </p:custDataLst>
  </p:cSld>
  <p:clrMapOvr>
    <a:masterClrMapping/>
  </p:clrMapOvr>
  <p:transition advTm="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3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2660"/>
          </a:xfrm>
        </p:spPr>
        <p:txBody>
          <a:bodyPr>
            <a:normAutofit fontScale="90000"/>
          </a:bodyPr>
          <a:lstStyle/>
          <a:p>
            <a:r>
              <a:rPr lang="en-AU" dirty="0" smtClean="0">
                <a:latin typeface="Script MT Bold" pitchFamily="66" charset="0"/>
              </a:rPr>
              <a:t>What the Power of One </a:t>
            </a:r>
            <a:br>
              <a:rPr lang="en-AU" dirty="0" smtClean="0">
                <a:latin typeface="Script MT Bold" pitchFamily="66" charset="0"/>
              </a:rPr>
            </a:br>
            <a:r>
              <a:rPr lang="en-AU" dirty="0" smtClean="0">
                <a:latin typeface="Script MT Bold" pitchFamily="66" charset="0"/>
              </a:rPr>
              <a:t>has to Cope with</a:t>
            </a:r>
            <a:endParaRPr lang="en-AU" dirty="0"/>
          </a:p>
        </p:txBody>
      </p:sp>
      <p:sp>
        <p:nvSpPr>
          <p:cNvPr id="3" name="Content Placeholder 2"/>
          <p:cNvSpPr>
            <a:spLocks noGrp="1"/>
          </p:cNvSpPr>
          <p:nvPr>
            <p:ph idx="1"/>
          </p:nvPr>
        </p:nvSpPr>
        <p:spPr>
          <a:xfrm>
            <a:off x="457200" y="1428736"/>
            <a:ext cx="8229600" cy="4697427"/>
          </a:xfrm>
        </p:spPr>
        <p:txBody>
          <a:bodyPr/>
          <a:lstStyle/>
          <a:p>
            <a:pPr>
              <a:buNone/>
            </a:pPr>
            <a:endParaRPr lang="en-AU" dirty="0" smtClean="0"/>
          </a:p>
          <a:p>
            <a:pPr>
              <a:buNone/>
            </a:pPr>
            <a:r>
              <a:rPr lang="en-AU" dirty="0" smtClean="0"/>
              <a:t>Civic authority</a:t>
            </a:r>
          </a:p>
          <a:p>
            <a:pPr>
              <a:buNone/>
            </a:pPr>
            <a:r>
              <a:rPr lang="en-AU" dirty="0" smtClean="0"/>
              <a:t>Regeneration</a:t>
            </a:r>
          </a:p>
          <a:p>
            <a:pPr>
              <a:buNone/>
            </a:pPr>
            <a:r>
              <a:rPr lang="en-AU" dirty="0" smtClean="0"/>
              <a:t>Individual/Corporate Guilt</a:t>
            </a:r>
          </a:p>
          <a:p>
            <a:pPr>
              <a:buNone/>
            </a:pPr>
            <a:r>
              <a:rPr lang="en-AU" dirty="0" smtClean="0"/>
              <a:t>Crowd fickleness</a:t>
            </a:r>
          </a:p>
          <a:p>
            <a:pPr>
              <a:buNone/>
            </a:pPr>
            <a:r>
              <a:rPr lang="en-AU" dirty="0" smtClean="0"/>
              <a:t>Finding support</a:t>
            </a:r>
          </a:p>
          <a:p>
            <a:pPr>
              <a:buNone/>
            </a:pPr>
            <a:r>
              <a:rPr lang="en-AU" dirty="0" smtClean="0"/>
              <a:t>Plots and criticism</a:t>
            </a:r>
          </a:p>
          <a:p>
            <a:pPr>
              <a:buNone/>
            </a:pPr>
            <a:r>
              <a:rPr lang="en-AU" dirty="0" smtClean="0"/>
              <a:t>Taking initiative</a:t>
            </a:r>
            <a:endParaRPr lang="en-AU" dirty="0"/>
          </a:p>
        </p:txBody>
      </p:sp>
      <p:pic>
        <p:nvPicPr>
          <p:cNvPr id="9218" name="Picture 2" descr="C:\Documents and Settings\User\My Documents\mich 18 july laptop\www-valuesclarification-youtube\better-30-pictures\Pic_0101_078.jpg"/>
          <p:cNvPicPr>
            <a:picLocks noChangeAspect="1" noChangeArrowheads="1"/>
          </p:cNvPicPr>
          <p:nvPr/>
        </p:nvPicPr>
        <p:blipFill>
          <a:blip r:embed="rId3"/>
          <a:srcRect/>
          <a:stretch>
            <a:fillRect/>
          </a:stretch>
        </p:blipFill>
        <p:spPr bwMode="auto">
          <a:xfrm>
            <a:off x="5429256" y="1857364"/>
            <a:ext cx="3000396" cy="4000528"/>
          </a:xfrm>
          <a:prstGeom prst="rect">
            <a:avLst/>
          </a:prstGeom>
          <a:noFill/>
        </p:spPr>
      </p:pic>
      <p:pic>
        <p:nvPicPr>
          <p:cNvPr id="7" name="~PP173.WAV">
            <a:hlinkClick r:id="" action="ppaction://media"/>
          </p:cNvPr>
          <p:cNvPicPr>
            <a:picLocks noRot="1" noChangeAspect="1"/>
          </p:cNvPicPr>
          <p:nvPr>
            <a:wavAudioFile r:embed="rId1" name="~PP173.WAV"/>
          </p:nvPr>
        </p:nvPicPr>
        <p:blipFill>
          <a:blip r:embed="rId4"/>
          <a:stretch>
            <a:fillRect/>
          </a:stretch>
        </p:blipFill>
        <p:spPr>
          <a:xfrm>
            <a:off x="8639175" y="6353175"/>
            <a:ext cx="304800" cy="304800"/>
          </a:xfrm>
          <a:prstGeom prst="rect">
            <a:avLst/>
          </a:prstGeom>
        </p:spPr>
      </p:pic>
    </p:spTree>
  </p:cSld>
  <p:clrMapOvr>
    <a:masterClrMapping/>
  </p:clrMapOvr>
  <p:transition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457200" y="357166"/>
            <a:ext cx="8229600" cy="5768997"/>
          </a:xfrm>
        </p:spPr>
        <p:txBody>
          <a:bodyPr>
            <a:normAutofit/>
          </a:bodyPr>
          <a:lstStyle/>
          <a:p>
            <a:pPr algn="ctr">
              <a:buNone/>
            </a:pPr>
            <a:r>
              <a:rPr lang="en-AU" sz="5000" b="1" dirty="0" smtClean="0"/>
              <a:t>Thus</a:t>
            </a:r>
          </a:p>
          <a:p>
            <a:pPr algn="ctr">
              <a:buNone/>
            </a:pPr>
            <a:endParaRPr lang="en-AU" sz="5000" b="1" dirty="0" smtClean="0"/>
          </a:p>
          <a:p>
            <a:pPr>
              <a:buNone/>
            </a:pPr>
            <a:r>
              <a:rPr lang="en-AU" dirty="0" smtClean="0"/>
              <a:t>	A basic structure of parallel paragraphs,</a:t>
            </a:r>
          </a:p>
          <a:p>
            <a:pPr>
              <a:buNone/>
            </a:pPr>
            <a:r>
              <a:rPr lang="en-AU" dirty="0" smtClean="0"/>
              <a:t>	built round the “hooks” of place names and then responses to Jesus, can be found for </a:t>
            </a:r>
          </a:p>
          <a:p>
            <a:pPr algn="ctr">
              <a:buNone/>
            </a:pPr>
            <a:r>
              <a:rPr lang="en-AU" dirty="0" smtClean="0"/>
              <a:t>Sections A, B and D.</a:t>
            </a:r>
          </a:p>
        </p:txBody>
      </p:sp>
      <p:pic>
        <p:nvPicPr>
          <p:cNvPr id="6" name="~PP2358.WAV">
            <a:hlinkClick r:id="" action="ppaction://media"/>
          </p:cNvPr>
          <p:cNvPicPr>
            <a:picLocks noRot="1" noChangeAspect="1"/>
          </p:cNvPicPr>
          <p:nvPr>
            <a:wavAudioFile r:embed="rId1" name="~PP2358.WAV"/>
          </p:nvPr>
        </p:nvPicPr>
        <p:blipFill>
          <a:blip r:embed="rId3"/>
          <a:stretch>
            <a:fillRect/>
          </a:stretch>
        </p:blipFill>
        <p:spPr>
          <a:xfrm>
            <a:off x="8639175" y="6353175"/>
            <a:ext cx="304800" cy="304800"/>
          </a:xfrm>
          <a:prstGeom prst="rect">
            <a:avLst/>
          </a:prstGeom>
        </p:spPr>
      </p:pic>
    </p:spTree>
  </p:cSld>
  <p:clrMapOvr>
    <a:masterClrMapping/>
  </p:clrMapOvr>
  <p:transition advTm="34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54164"/>
          </a:xfrm>
        </p:spPr>
        <p:txBody>
          <a:bodyPr>
            <a:normAutofit/>
          </a:bodyPr>
          <a:lstStyle/>
          <a:p>
            <a:r>
              <a:rPr lang="en-AU" sz="3200" dirty="0" smtClean="0"/>
              <a:t>The major points in common for each paragraph pair provide headings for:-</a:t>
            </a:r>
            <a:br>
              <a:rPr lang="en-AU" sz="3200" dirty="0" smtClean="0"/>
            </a:br>
            <a:endParaRPr lang="en-AU" sz="3200" dirty="0"/>
          </a:p>
        </p:txBody>
      </p:sp>
      <p:sp>
        <p:nvSpPr>
          <p:cNvPr id="3" name="Content Placeholder 2"/>
          <p:cNvSpPr>
            <a:spLocks noGrp="1"/>
          </p:cNvSpPr>
          <p:nvPr>
            <p:ph idx="1"/>
          </p:nvPr>
        </p:nvSpPr>
        <p:spPr>
          <a:xfrm>
            <a:off x="457200" y="1785926"/>
            <a:ext cx="8229600" cy="4340237"/>
          </a:xfrm>
        </p:spPr>
        <p:txBody>
          <a:bodyPr/>
          <a:lstStyle/>
          <a:p>
            <a:endParaRPr lang="en-AU" dirty="0" smtClean="0"/>
          </a:p>
          <a:p>
            <a:pPr>
              <a:buNone/>
            </a:pPr>
            <a:r>
              <a:rPr lang="en-AU" b="1" dirty="0" smtClean="0">
                <a:latin typeface="Script MT Bold" pitchFamily="66" charset="0"/>
              </a:rPr>
              <a:t>A		What authority is based upon</a:t>
            </a:r>
          </a:p>
          <a:p>
            <a:endParaRPr lang="en-AU" b="1" dirty="0" smtClean="0">
              <a:latin typeface="Script MT Bold" pitchFamily="66" charset="0"/>
            </a:endParaRPr>
          </a:p>
          <a:p>
            <a:pPr>
              <a:buNone/>
            </a:pPr>
            <a:r>
              <a:rPr lang="en-AU" b="1" dirty="0" smtClean="0">
                <a:latin typeface="Script MT Bold" pitchFamily="66" charset="0"/>
              </a:rPr>
              <a:t>B		Order is Based upon a Sense of Direction</a:t>
            </a:r>
          </a:p>
          <a:p>
            <a:endParaRPr lang="en-AU" b="1" dirty="0" smtClean="0">
              <a:latin typeface="Script MT Bold" pitchFamily="66" charset="0"/>
            </a:endParaRPr>
          </a:p>
          <a:p>
            <a:pPr>
              <a:buNone/>
            </a:pPr>
            <a:r>
              <a:rPr lang="en-AU" b="1" dirty="0" smtClean="0">
                <a:latin typeface="Script MT Bold" pitchFamily="66" charset="0"/>
              </a:rPr>
              <a:t>D		The Power of One is Based Upon Coping</a:t>
            </a:r>
            <a:endParaRPr lang="en-AU" b="1" dirty="0">
              <a:latin typeface="Script MT Bold" pitchFamily="66" charset="0"/>
            </a:endParaRPr>
          </a:p>
        </p:txBody>
      </p:sp>
      <p:pic>
        <p:nvPicPr>
          <p:cNvPr id="5" name="~PP2574.WAV">
            <a:hlinkClick r:id="" action="ppaction://media"/>
          </p:cNvPr>
          <p:cNvPicPr>
            <a:picLocks noRot="1" noChangeAspect="1"/>
          </p:cNvPicPr>
          <p:nvPr>
            <a:wavAudioFile r:embed="rId1" name="~PP2574.WAV"/>
          </p:nvPr>
        </p:nvPicPr>
        <p:blipFill>
          <a:blip r:embed="rId3"/>
          <a:stretch>
            <a:fillRect/>
          </a:stretch>
        </p:blipFill>
        <p:spPr>
          <a:xfrm>
            <a:off x="8639175" y="6353175"/>
            <a:ext cx="304800" cy="304800"/>
          </a:xfrm>
          <a:prstGeom prst="rect">
            <a:avLst/>
          </a:prstGeom>
        </p:spPr>
      </p:pic>
    </p:spTree>
  </p:cSld>
  <p:clrMapOvr>
    <a:masterClrMapping/>
  </p:clrMapOvr>
  <p:transition advTm="32000">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357166"/>
            <a:ext cx="8229600" cy="1857388"/>
          </a:xfrm>
        </p:spPr>
        <p:txBody>
          <a:bodyPr>
            <a:normAutofit fontScale="90000"/>
          </a:bodyPr>
          <a:lstStyle/>
          <a:p>
            <a:r>
              <a:rPr lang="en-AU" b="1" dirty="0" smtClean="0"/>
              <a:t>Section C</a:t>
            </a:r>
            <a:r>
              <a:rPr lang="en-AU" dirty="0" smtClean="0"/>
              <a:t/>
            </a:r>
            <a:br>
              <a:rPr lang="en-AU" dirty="0" smtClean="0"/>
            </a:br>
            <a:r>
              <a:rPr lang="en-AU" sz="3600" dirty="0" smtClean="0"/>
              <a:t>is different because it introduces the sort of person who identifies with Jesus, that is, </a:t>
            </a:r>
            <a:br>
              <a:rPr lang="en-AU" sz="3600" dirty="0" smtClean="0"/>
            </a:br>
            <a:endParaRPr lang="en-AU" sz="3600" dirty="0"/>
          </a:p>
        </p:txBody>
      </p:sp>
      <p:sp>
        <p:nvSpPr>
          <p:cNvPr id="3" name="Content Placeholder 2"/>
          <p:cNvSpPr>
            <a:spLocks noGrp="1"/>
          </p:cNvSpPr>
          <p:nvPr>
            <p:ph idx="1"/>
          </p:nvPr>
        </p:nvSpPr>
        <p:spPr>
          <a:xfrm>
            <a:off x="457200" y="1928802"/>
            <a:ext cx="8229600" cy="4197361"/>
          </a:xfrm>
        </p:spPr>
        <p:txBody>
          <a:bodyPr/>
          <a:lstStyle/>
          <a:p>
            <a:endParaRPr lang="en-AU" dirty="0"/>
          </a:p>
        </p:txBody>
      </p:sp>
      <p:pic>
        <p:nvPicPr>
          <p:cNvPr id="10242" name="Picture 2" descr="C:\Documents and Settings\User\My Documents\mich 18 july laptop\www-valuesclarification-youtube\better-30-pictures\Pic_0322_094.jpg"/>
          <p:cNvPicPr>
            <a:picLocks noChangeAspect="1" noChangeArrowheads="1"/>
          </p:cNvPicPr>
          <p:nvPr/>
        </p:nvPicPr>
        <p:blipFill>
          <a:blip r:embed="rId4"/>
          <a:srcRect/>
          <a:stretch>
            <a:fillRect/>
          </a:stretch>
        </p:blipFill>
        <p:spPr bwMode="auto">
          <a:xfrm>
            <a:off x="1357290" y="2571744"/>
            <a:ext cx="6357982" cy="4000528"/>
          </a:xfrm>
          <a:prstGeom prst="rect">
            <a:avLst/>
          </a:prstGeom>
          <a:noFill/>
        </p:spPr>
      </p:pic>
      <p:sp>
        <p:nvSpPr>
          <p:cNvPr id="5" name="Rectangle 4"/>
          <p:cNvSpPr/>
          <p:nvPr/>
        </p:nvSpPr>
        <p:spPr>
          <a:xfrm rot="10800000" flipV="1">
            <a:off x="3695379" y="2260794"/>
            <a:ext cx="3376950" cy="1015663"/>
          </a:xfrm>
          <a:prstGeom prst="rect">
            <a:avLst/>
          </a:prstGeom>
        </p:spPr>
        <p:txBody>
          <a:bodyPr wrap="square">
            <a:spAutoFit/>
          </a:bodyPr>
          <a:lstStyle/>
          <a:p>
            <a:pPr algn="ctr">
              <a:buNone/>
            </a:pPr>
            <a:endParaRPr lang="en-AU" sz="3000" b="1" dirty="0" smtClean="0"/>
          </a:p>
          <a:p>
            <a:pPr algn="ctr">
              <a:buNone/>
            </a:pPr>
            <a:r>
              <a:rPr lang="en-AU" sz="3000" b="1" dirty="0" smtClean="0">
                <a:latin typeface="Script MT Bold" pitchFamily="66" charset="0"/>
              </a:rPr>
              <a:t>The “adult child”</a:t>
            </a:r>
          </a:p>
        </p:txBody>
      </p:sp>
      <p:pic>
        <p:nvPicPr>
          <p:cNvPr id="7" name="~PP2655.WAV">
            <a:hlinkClick r:id="" action="ppaction://media"/>
          </p:cNvPr>
          <p:cNvPicPr>
            <a:picLocks noRot="1" noChangeAspect="1"/>
          </p:cNvPicPr>
          <p:nvPr>
            <a:wavAudioFile r:embed="rId2" name="~PP2655.WAV"/>
          </p:nvPr>
        </p:nvPicPr>
        <p:blipFill>
          <a:blip r:embed="rId5"/>
          <a:stretch>
            <a:fillRect/>
          </a:stretch>
        </p:blipFill>
        <p:spPr>
          <a:xfrm>
            <a:off x="8639175" y="6353175"/>
            <a:ext cx="304800" cy="304800"/>
          </a:xfrm>
          <a:prstGeom prst="rect">
            <a:avLst/>
          </a:prstGeom>
        </p:spPr>
      </p:pic>
    </p:spTree>
    <p:custDataLst>
      <p:tags r:id="rId1"/>
    </p:custDataLst>
  </p:cSld>
  <p:clrMapOvr>
    <a:masterClrMapping/>
  </p:clrMapOvr>
  <p:transition advTm="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sz="5000" dirty="0">
              <a:latin typeface="Script MT Bold" pitchFamily="66" charset="0"/>
            </a:endParaRPr>
          </a:p>
        </p:txBody>
      </p:sp>
      <p:sp>
        <p:nvSpPr>
          <p:cNvPr id="3" name="Content Placeholder 2"/>
          <p:cNvSpPr>
            <a:spLocks noGrp="1"/>
          </p:cNvSpPr>
          <p:nvPr>
            <p:ph idx="1"/>
          </p:nvPr>
        </p:nvSpPr>
        <p:spPr/>
        <p:txBody>
          <a:bodyPr/>
          <a:lstStyle/>
          <a:p>
            <a:pPr algn="ctr">
              <a:buNone/>
            </a:pPr>
            <a:endParaRPr lang="en-AU" dirty="0" smtClean="0"/>
          </a:p>
          <a:p>
            <a:pPr algn="ctr">
              <a:buNone/>
            </a:pPr>
            <a:r>
              <a:rPr lang="en-AU" sz="5000" dirty="0" smtClean="0">
                <a:latin typeface="Script MT Bold" pitchFamily="66" charset="0"/>
              </a:rPr>
              <a:t>A Re-cap of</a:t>
            </a:r>
          </a:p>
          <a:p>
            <a:pPr algn="ctr">
              <a:buNone/>
            </a:pPr>
            <a:r>
              <a:rPr lang="en-AU" sz="5000" dirty="0" smtClean="0">
                <a:latin typeface="Script MT Bold" pitchFamily="66" charset="0"/>
              </a:rPr>
              <a:t>Section D</a:t>
            </a:r>
            <a:endParaRPr lang="en-AU" sz="5000" dirty="0"/>
          </a:p>
        </p:txBody>
      </p:sp>
      <p:pic>
        <p:nvPicPr>
          <p:cNvPr id="5" name="~PP1119.WAV">
            <a:hlinkClick r:id="" action="ppaction://media"/>
          </p:cNvPr>
          <p:cNvPicPr>
            <a:picLocks noRot="1" noChangeAspect="1"/>
          </p:cNvPicPr>
          <p:nvPr>
            <a:wavAudioFile r:embed="rId2" name="~PP1119.WAV"/>
          </p:nvPr>
        </p:nvPicPr>
        <p:blipFill>
          <a:blip r:embed="rId4"/>
          <a:stretch>
            <a:fillRect/>
          </a:stretch>
        </p:blipFill>
        <p:spPr>
          <a:xfrm>
            <a:off x="8639175" y="6353175"/>
            <a:ext cx="304800" cy="304800"/>
          </a:xfrm>
          <a:prstGeom prst="rect">
            <a:avLst/>
          </a:prstGeom>
        </p:spPr>
      </p:pic>
    </p:spTree>
    <p:custDataLst>
      <p:tags r:id="rId1"/>
    </p:custDataLst>
  </p:cSld>
  <p:clrMapOvr>
    <a:masterClrMapping/>
  </p:clrMapOvr>
  <p:transition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linds(horizontal)">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latin typeface="Script MT Bold" pitchFamily="66" charset="0"/>
              </a:rPr>
              <a:t/>
            </a:r>
            <a:br>
              <a:rPr lang="en-AU" dirty="0" smtClean="0">
                <a:latin typeface="Script MT Bold" pitchFamily="66" charset="0"/>
              </a:rPr>
            </a:br>
            <a:r>
              <a:rPr lang="en-AU" dirty="0" smtClean="0">
                <a:latin typeface="Script MT Bold" pitchFamily="66" charset="0"/>
              </a:rPr>
              <a:t>Responses to Jesus</a:t>
            </a:r>
            <a:br>
              <a:rPr lang="en-AU" dirty="0" smtClean="0">
                <a:latin typeface="Script MT Bold" pitchFamily="66" charset="0"/>
              </a:rPr>
            </a:br>
            <a:endParaRPr lang="en-AU" dirty="0">
              <a:latin typeface="Script MT Bold" pitchFamily="66" charset="0"/>
            </a:endParaRPr>
          </a:p>
        </p:txBody>
      </p:sp>
      <p:pic>
        <p:nvPicPr>
          <p:cNvPr id="1028" name="Picture 4" descr="C:\Documents and Settings\User\My Documents\mich 18 august laptop\www-valuesclarification-youtube\better-30-pictures\Pic_0811_103.jpg"/>
          <p:cNvPicPr>
            <a:picLocks noGrp="1" noChangeAspect="1" noChangeArrowheads="1"/>
          </p:cNvPicPr>
          <p:nvPr>
            <p:ph idx="1"/>
          </p:nvPr>
        </p:nvPicPr>
        <p:blipFill>
          <a:blip r:embed="rId3"/>
          <a:srcRect/>
          <a:stretch>
            <a:fillRect/>
          </a:stretch>
        </p:blipFill>
        <p:spPr bwMode="auto">
          <a:xfrm>
            <a:off x="1571604" y="1571612"/>
            <a:ext cx="6034617" cy="4525963"/>
          </a:xfrm>
          <a:prstGeom prst="rect">
            <a:avLst/>
          </a:prstGeom>
          <a:noFill/>
        </p:spPr>
      </p:pic>
      <p:sp>
        <p:nvSpPr>
          <p:cNvPr id="8" name="Rectangle 7"/>
          <p:cNvSpPr/>
          <p:nvPr/>
        </p:nvSpPr>
        <p:spPr>
          <a:xfrm rot="268265">
            <a:off x="4489371" y="1533578"/>
            <a:ext cx="2942320" cy="1477328"/>
          </a:xfrm>
          <a:prstGeom prst="rect">
            <a:avLst/>
          </a:prstGeom>
        </p:spPr>
        <p:txBody>
          <a:bodyPr wrap="square">
            <a:spAutoFit/>
          </a:bodyPr>
          <a:lstStyle/>
          <a:p>
            <a:r>
              <a:rPr lang="en-AU" sz="3000" dirty="0" smtClean="0">
                <a:latin typeface="Script MT Bold" pitchFamily="66" charset="0"/>
              </a:rPr>
              <a:t>The Power one</a:t>
            </a:r>
            <a:br>
              <a:rPr lang="en-AU" sz="3000" dirty="0" smtClean="0">
                <a:latin typeface="Script MT Bold" pitchFamily="66" charset="0"/>
              </a:rPr>
            </a:br>
            <a:r>
              <a:rPr lang="en-AU" sz="3000" dirty="0" smtClean="0">
                <a:latin typeface="Script MT Bold" pitchFamily="66" charset="0"/>
              </a:rPr>
              <a:t>is Based upon Coping</a:t>
            </a:r>
            <a:endParaRPr lang="en-AU" sz="3000" dirty="0"/>
          </a:p>
        </p:txBody>
      </p:sp>
      <p:pic>
        <p:nvPicPr>
          <p:cNvPr id="6" name="~PP2101.WAV">
            <a:hlinkClick r:id="" action="ppaction://media"/>
          </p:cNvPr>
          <p:cNvPicPr>
            <a:picLocks noRot="1" noChangeAspect="1"/>
          </p:cNvPicPr>
          <p:nvPr>
            <a:wavAudioFile r:embed="rId1" name="~PP2101.WAV"/>
          </p:nvPr>
        </p:nvPicPr>
        <p:blipFill>
          <a:blip r:embed="rId4"/>
          <a:stretch>
            <a:fillRect/>
          </a:stretch>
        </p:blipFill>
        <p:spPr>
          <a:xfrm>
            <a:off x="8639175" y="6353175"/>
            <a:ext cx="304800" cy="304800"/>
          </a:xfrm>
          <a:prstGeom prst="rect">
            <a:avLst/>
          </a:prstGeom>
        </p:spPr>
      </p:pic>
    </p:spTree>
  </p:cSld>
  <p:clrMapOvr>
    <a:masterClrMapping/>
  </p:clrMapOvr>
  <p:transition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6842"/>
          </a:xfrm>
        </p:spPr>
        <p:txBody>
          <a:bodyPr>
            <a:normAutofit fontScale="90000"/>
          </a:bodyPr>
          <a:lstStyle/>
          <a:p>
            <a:endParaRPr lang="en-AU" dirty="0"/>
          </a:p>
        </p:txBody>
      </p:sp>
      <p:sp>
        <p:nvSpPr>
          <p:cNvPr id="3" name="Content Placeholder 2"/>
          <p:cNvSpPr>
            <a:spLocks noGrp="1"/>
          </p:cNvSpPr>
          <p:nvPr>
            <p:ph idx="1"/>
          </p:nvPr>
        </p:nvSpPr>
        <p:spPr>
          <a:xfrm>
            <a:off x="457200" y="642918"/>
            <a:ext cx="8229600" cy="5483245"/>
          </a:xfrm>
        </p:spPr>
        <p:txBody>
          <a:bodyPr>
            <a:normAutofit fontScale="92500" lnSpcReduction="20000"/>
          </a:bodyPr>
          <a:lstStyle/>
          <a:p>
            <a:pPr marL="514350" indent="-514350">
              <a:buAutoNum type="arabicPlain"/>
            </a:pPr>
            <a:r>
              <a:rPr lang="en-AU" dirty="0" smtClean="0"/>
              <a:t>They to Jerusalem – afraid</a:t>
            </a:r>
          </a:p>
          <a:p>
            <a:pPr marL="514350" indent="-514350">
              <a:buNone/>
            </a:pPr>
            <a:r>
              <a:rPr lang="en-AU" dirty="0" smtClean="0"/>
              <a:t>	</a:t>
            </a:r>
            <a:r>
              <a:rPr lang="en-AU" sz="2700" dirty="0" smtClean="0"/>
              <a:t>1	They fled from the tomb – afraid</a:t>
            </a:r>
          </a:p>
          <a:p>
            <a:endParaRPr lang="en-AU" dirty="0" smtClean="0"/>
          </a:p>
          <a:p>
            <a:pPr marL="514350" indent="-514350">
              <a:buAutoNum type="arabicPlain" startAt="2"/>
            </a:pPr>
            <a:r>
              <a:rPr lang="en-AU" dirty="0" smtClean="0"/>
              <a:t>James &amp; John sitting on right	</a:t>
            </a:r>
          </a:p>
          <a:p>
            <a:pPr marL="514350" indent="-514350">
              <a:buNone/>
            </a:pPr>
            <a:r>
              <a:rPr lang="en-AU" dirty="0" smtClean="0"/>
              <a:t>	</a:t>
            </a:r>
            <a:r>
              <a:rPr lang="en-AU" sz="2700" dirty="0" smtClean="0"/>
              <a:t>2	Young man (angel) sitting on right</a:t>
            </a:r>
          </a:p>
          <a:p>
            <a:endParaRPr lang="en-AU" dirty="0" smtClean="0"/>
          </a:p>
          <a:p>
            <a:pPr marL="514350" indent="-514350">
              <a:buAutoNum type="arabicPlain" startAt="3"/>
            </a:pPr>
            <a:r>
              <a:rPr lang="en-AU" dirty="0" err="1" smtClean="0"/>
              <a:t>Bartimaeus</a:t>
            </a:r>
            <a:r>
              <a:rPr lang="en-AU" dirty="0" smtClean="0"/>
              <a:t> asks to see</a:t>
            </a:r>
          </a:p>
          <a:p>
            <a:pPr marL="514350" indent="-514350">
              <a:buNone/>
            </a:pPr>
            <a:r>
              <a:rPr lang="en-AU" dirty="0" smtClean="0"/>
              <a:t>	</a:t>
            </a:r>
            <a:r>
              <a:rPr lang="en-AU" sz="2700" dirty="0" smtClean="0"/>
              <a:t>3	Joseph of </a:t>
            </a:r>
            <a:r>
              <a:rPr lang="en-AU" sz="2700" dirty="0" err="1" smtClean="0"/>
              <a:t>Arimathaea</a:t>
            </a:r>
            <a:r>
              <a:rPr lang="en-AU" sz="2700" dirty="0" smtClean="0"/>
              <a:t> asks for body of Jesus</a:t>
            </a:r>
          </a:p>
          <a:p>
            <a:endParaRPr lang="en-AU" dirty="0" smtClean="0"/>
          </a:p>
          <a:p>
            <a:pPr marL="514350" indent="-514350">
              <a:buAutoNum type="arabicPlain" startAt="4"/>
            </a:pPr>
            <a:r>
              <a:rPr lang="en-AU" dirty="0" smtClean="0"/>
              <a:t>Blind man re Son of David title</a:t>
            </a:r>
          </a:p>
          <a:p>
            <a:pPr marL="514350" indent="-514350">
              <a:buNone/>
            </a:pPr>
            <a:r>
              <a:rPr lang="en-AU" dirty="0" smtClean="0"/>
              <a:t>	</a:t>
            </a:r>
            <a:r>
              <a:rPr lang="en-AU" sz="2700" dirty="0" smtClean="0"/>
              <a:t>4	They at Golgotha re King of Jews title</a:t>
            </a:r>
            <a:endParaRPr lang="en-AU" sz="2700" dirty="0"/>
          </a:p>
        </p:txBody>
      </p:sp>
      <p:pic>
        <p:nvPicPr>
          <p:cNvPr id="5" name="~PP900.WAV">
            <a:hlinkClick r:id="" action="ppaction://media"/>
          </p:cNvPr>
          <p:cNvPicPr>
            <a:picLocks noRot="1" noChangeAspect="1"/>
          </p:cNvPicPr>
          <p:nvPr>
            <a:wavAudioFile r:embed="rId2" name="~PP900.WAV"/>
          </p:nvPr>
        </p:nvPicPr>
        <p:blipFill>
          <a:blip r:embed="rId4"/>
          <a:stretch>
            <a:fillRect/>
          </a:stretch>
        </p:blipFill>
        <p:spPr>
          <a:xfrm>
            <a:off x="8639175" y="6353175"/>
            <a:ext cx="304800" cy="304800"/>
          </a:xfrm>
          <a:prstGeom prst="rect">
            <a:avLst/>
          </a:prstGeom>
        </p:spPr>
      </p:pic>
    </p:spTree>
    <p:custDataLst>
      <p:tags r:id="rId1"/>
    </p:custDataLst>
  </p:cSld>
  <p:clrMapOvr>
    <a:masterClrMapping/>
  </p:clrMapOvr>
  <p:transition advTm="5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3">
                                            <p:txEl>
                                              <p:pRg st="3" end="3"/>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3">
                                            <p:txEl>
                                              <p:pRg st="6" end="6"/>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3">
                                            <p:txEl>
                                              <p:pRg st="9" end="9"/>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3"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5404"/>
          </a:xfrm>
        </p:spPr>
        <p:txBody>
          <a:bodyPr>
            <a:normAutofit fontScale="90000"/>
          </a:bodyPr>
          <a:lstStyle/>
          <a:p>
            <a:endParaRPr lang="en-AU" dirty="0"/>
          </a:p>
        </p:txBody>
      </p:sp>
      <p:sp>
        <p:nvSpPr>
          <p:cNvPr id="3" name="Content Placeholder 2"/>
          <p:cNvSpPr>
            <a:spLocks noGrp="1"/>
          </p:cNvSpPr>
          <p:nvPr>
            <p:ph idx="1"/>
          </p:nvPr>
        </p:nvSpPr>
        <p:spPr>
          <a:xfrm>
            <a:off x="457200" y="571480"/>
            <a:ext cx="8229600" cy="5554683"/>
          </a:xfrm>
        </p:spPr>
        <p:txBody>
          <a:bodyPr>
            <a:normAutofit fontScale="92500" lnSpcReduction="10000"/>
          </a:bodyPr>
          <a:lstStyle/>
          <a:p>
            <a:pPr>
              <a:buNone/>
            </a:pPr>
            <a:r>
              <a:rPr lang="en-AU" dirty="0" smtClean="0"/>
              <a:t>5	Near Jerusalem the Lord is carried by a colt</a:t>
            </a:r>
          </a:p>
          <a:p>
            <a:pPr>
              <a:buNone/>
            </a:pPr>
            <a:r>
              <a:rPr lang="en-AU" dirty="0" smtClean="0"/>
              <a:t>	</a:t>
            </a:r>
            <a:r>
              <a:rPr lang="en-AU" sz="2700" dirty="0" smtClean="0"/>
              <a:t>5	Simon of Cyrene carries the cross</a:t>
            </a:r>
          </a:p>
          <a:p>
            <a:endParaRPr lang="en-AU" dirty="0" smtClean="0"/>
          </a:p>
          <a:p>
            <a:pPr>
              <a:buNone/>
            </a:pPr>
            <a:r>
              <a:rPr lang="en-AU" dirty="0" smtClean="0"/>
              <a:t>6	“Hosanna in the highest..”</a:t>
            </a:r>
          </a:p>
          <a:p>
            <a:pPr>
              <a:buNone/>
            </a:pPr>
            <a:r>
              <a:rPr lang="en-AU" dirty="0" smtClean="0"/>
              <a:t>	</a:t>
            </a:r>
            <a:r>
              <a:rPr lang="en-AU" sz="2700" dirty="0" smtClean="0"/>
              <a:t>6	“Hail King of the Jews”</a:t>
            </a:r>
          </a:p>
          <a:p>
            <a:endParaRPr lang="en-AU" dirty="0" smtClean="0"/>
          </a:p>
          <a:p>
            <a:pPr>
              <a:buNone/>
            </a:pPr>
            <a:r>
              <a:rPr lang="en-AU" dirty="0" smtClean="0"/>
              <a:t>7	Chief priests etc ask .. By whose authority?</a:t>
            </a:r>
          </a:p>
          <a:p>
            <a:pPr>
              <a:buNone/>
            </a:pPr>
            <a:r>
              <a:rPr lang="en-AU" sz="2700" dirty="0" smtClean="0"/>
              <a:t>	7	Chief priests etc ask re King of Jews?</a:t>
            </a:r>
          </a:p>
          <a:p>
            <a:endParaRPr lang="en-AU" dirty="0" smtClean="0"/>
          </a:p>
          <a:p>
            <a:pPr marL="514350" indent="-514350">
              <a:buAutoNum type="arabicPlain" startAt="8"/>
            </a:pPr>
            <a:r>
              <a:rPr lang="en-AU" dirty="0" smtClean="0"/>
              <a:t>Pharisees etc Render things of Caesar to Caesar</a:t>
            </a:r>
          </a:p>
          <a:p>
            <a:pPr marL="514350" indent="-514350">
              <a:buNone/>
            </a:pPr>
            <a:r>
              <a:rPr lang="en-AU" sz="2700" dirty="0" smtClean="0"/>
              <a:t>	8	Chief priests etc usurp civic role</a:t>
            </a:r>
          </a:p>
          <a:p>
            <a:endParaRPr lang="en-AU" dirty="0" smtClean="0"/>
          </a:p>
          <a:p>
            <a:endParaRPr lang="en-AU" dirty="0" smtClean="0"/>
          </a:p>
          <a:p>
            <a:endParaRPr lang="en-AU" dirty="0" smtClean="0"/>
          </a:p>
          <a:p>
            <a:pPr lvl="1">
              <a:buNone/>
            </a:pPr>
            <a:endParaRPr lang="en-AU" dirty="0" smtClean="0"/>
          </a:p>
        </p:txBody>
      </p:sp>
      <p:pic>
        <p:nvPicPr>
          <p:cNvPr id="6" name="~PP1094.WAV">
            <a:hlinkClick r:id="" action="ppaction://media"/>
          </p:cNvPr>
          <p:cNvPicPr>
            <a:picLocks noRot="1" noChangeAspect="1"/>
          </p:cNvPicPr>
          <p:nvPr>
            <a:wavAudioFile r:embed="rId2" name="~PP1094.WAV"/>
          </p:nvPr>
        </p:nvPicPr>
        <p:blipFill>
          <a:blip r:embed="rId4"/>
          <a:stretch>
            <a:fillRect/>
          </a:stretch>
        </p:blipFill>
        <p:spPr>
          <a:xfrm>
            <a:off x="8639175" y="6353175"/>
            <a:ext cx="304800" cy="304800"/>
          </a:xfrm>
          <a:prstGeom prst="rect">
            <a:avLst/>
          </a:prstGeom>
        </p:spPr>
      </p:pic>
    </p:spTree>
    <p:custDataLst>
      <p:tags r:id="rId1"/>
    </p:custDataLst>
  </p:cSld>
  <p:clrMapOvr>
    <a:masterClrMapping/>
  </p:clrMapOvr>
  <p:transition advTm="7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3">
                                            <p:txEl>
                                              <p:pRg st="3" end="3"/>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3">
                                            <p:txEl>
                                              <p:pRg st="6" end="6"/>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3">
                                            <p:txEl>
                                              <p:pRg st="9" end="9"/>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3"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5404"/>
          </a:xfrm>
        </p:spPr>
        <p:txBody>
          <a:bodyPr>
            <a:normAutofit fontScale="90000"/>
          </a:bodyPr>
          <a:lstStyle/>
          <a:p>
            <a:endParaRPr lang="en-AU" dirty="0"/>
          </a:p>
        </p:txBody>
      </p:sp>
      <p:sp>
        <p:nvSpPr>
          <p:cNvPr id="3" name="Content Placeholder 2"/>
          <p:cNvSpPr>
            <a:spLocks noGrp="1"/>
          </p:cNvSpPr>
          <p:nvPr>
            <p:ph idx="1"/>
          </p:nvPr>
        </p:nvSpPr>
        <p:spPr>
          <a:xfrm>
            <a:off x="457200" y="500042"/>
            <a:ext cx="8229600" cy="5626121"/>
          </a:xfrm>
        </p:spPr>
        <p:txBody>
          <a:bodyPr>
            <a:normAutofit/>
          </a:bodyPr>
          <a:lstStyle/>
          <a:p>
            <a:pPr marL="514350" indent="-514350">
              <a:buAutoNum type="arabicPlain" startAt="9"/>
            </a:pPr>
            <a:endParaRPr lang="en-AU" sz="3000" dirty="0" smtClean="0"/>
          </a:p>
          <a:p>
            <a:pPr marL="514350" indent="-514350">
              <a:buAutoNum type="arabicPlain" startAt="9"/>
            </a:pPr>
            <a:r>
              <a:rPr lang="en-AU" sz="3000" dirty="0" smtClean="0"/>
              <a:t>Sadducees ask about  after death</a:t>
            </a:r>
          </a:p>
          <a:p>
            <a:pPr marL="514350" indent="-514350">
              <a:buNone/>
            </a:pPr>
            <a:r>
              <a:rPr lang="en-AU" dirty="0" smtClean="0"/>
              <a:t>	</a:t>
            </a:r>
            <a:r>
              <a:rPr lang="en-AU" sz="2700" dirty="0" smtClean="0"/>
              <a:t>9	Young man in a nightgown flees (</a:t>
            </a:r>
            <a:r>
              <a:rPr lang="en-AU" sz="2700" dirty="0" err="1" smtClean="0"/>
              <a:t>cf</a:t>
            </a:r>
            <a:r>
              <a:rPr lang="en-AU" sz="2700" dirty="0" smtClean="0"/>
              <a:t> shroud)</a:t>
            </a:r>
          </a:p>
          <a:p>
            <a:pPr marL="514350" indent="-514350">
              <a:buAutoNum type="arabicPlain" startAt="9"/>
            </a:pPr>
            <a:endParaRPr lang="en-AU" dirty="0" smtClean="0"/>
          </a:p>
          <a:p>
            <a:pPr marL="514350" indent="-514350">
              <a:buAutoNum type="arabicPlain" startAt="10"/>
            </a:pPr>
            <a:r>
              <a:rPr lang="en-AU" sz="3000" dirty="0" smtClean="0"/>
              <a:t>“Love your neighbour”</a:t>
            </a:r>
          </a:p>
          <a:p>
            <a:pPr marL="514350" indent="-514350">
              <a:buNone/>
            </a:pPr>
            <a:r>
              <a:rPr lang="en-AU" dirty="0" smtClean="0"/>
              <a:t>	</a:t>
            </a:r>
            <a:r>
              <a:rPr lang="en-AU" sz="2700" dirty="0" smtClean="0"/>
              <a:t>10  One betrays</a:t>
            </a:r>
          </a:p>
          <a:p>
            <a:pPr marL="514350" indent="-514350">
              <a:buNone/>
            </a:pPr>
            <a:endParaRPr lang="en-AU" dirty="0" smtClean="0"/>
          </a:p>
          <a:p>
            <a:pPr marL="514350" indent="-514350">
              <a:buAutoNum type="arabicPlain" startAt="11"/>
            </a:pPr>
            <a:r>
              <a:rPr lang="en-AU" sz="3000" dirty="0" smtClean="0"/>
              <a:t>End of temple</a:t>
            </a:r>
          </a:p>
          <a:p>
            <a:pPr marL="514350" indent="-514350">
              <a:buNone/>
            </a:pPr>
            <a:r>
              <a:rPr lang="en-AU" dirty="0" smtClean="0"/>
              <a:t>	</a:t>
            </a:r>
            <a:r>
              <a:rPr lang="en-AU" sz="2700" dirty="0" smtClean="0"/>
              <a:t>11  Betrayal to chief priests etc.  (ends  moral ground)</a:t>
            </a:r>
          </a:p>
          <a:p>
            <a:pPr marL="514350" indent="-514350">
              <a:buNone/>
            </a:pPr>
            <a:endParaRPr lang="en-AU" dirty="0"/>
          </a:p>
        </p:txBody>
      </p:sp>
      <p:pic>
        <p:nvPicPr>
          <p:cNvPr id="6" name="~PP3779.WAV">
            <a:hlinkClick r:id="" action="ppaction://media"/>
          </p:cNvPr>
          <p:cNvPicPr>
            <a:picLocks noRot="1" noChangeAspect="1"/>
          </p:cNvPicPr>
          <p:nvPr>
            <a:wavAudioFile r:embed="rId2" name="~PP3779.WAV"/>
          </p:nvPr>
        </p:nvPicPr>
        <p:blipFill>
          <a:blip r:embed="rId4"/>
          <a:stretch>
            <a:fillRect/>
          </a:stretch>
        </p:blipFill>
        <p:spPr>
          <a:xfrm>
            <a:off x="8639175" y="6353175"/>
            <a:ext cx="304800" cy="304800"/>
          </a:xfrm>
          <a:prstGeom prst="rect">
            <a:avLst/>
          </a:prstGeom>
        </p:spPr>
      </p:pic>
    </p:spTree>
    <p:custDataLst>
      <p:tags r:id="rId1"/>
    </p:custDataLst>
  </p:cSld>
  <p:clrMapOvr>
    <a:masterClrMapping/>
  </p:clrMapOvr>
  <p:transition advTm="3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3">
                                            <p:txEl>
                                              <p:pRg st="4" end="4"/>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3">
                                            <p:txEl>
                                              <p:pRg st="7" end="7"/>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3966"/>
          </a:xfrm>
        </p:spPr>
        <p:txBody>
          <a:bodyPr>
            <a:normAutofit fontScale="90000"/>
          </a:bodyPr>
          <a:lstStyle/>
          <a:p>
            <a:endParaRPr lang="en-AU" dirty="0"/>
          </a:p>
        </p:txBody>
      </p:sp>
      <p:sp>
        <p:nvSpPr>
          <p:cNvPr id="3" name="Content Placeholder 2"/>
          <p:cNvSpPr>
            <a:spLocks noGrp="1"/>
          </p:cNvSpPr>
          <p:nvPr>
            <p:ph idx="1"/>
          </p:nvPr>
        </p:nvSpPr>
        <p:spPr>
          <a:xfrm>
            <a:off x="457200" y="428604"/>
            <a:ext cx="8229600" cy="5697559"/>
          </a:xfrm>
        </p:spPr>
        <p:txBody>
          <a:bodyPr>
            <a:normAutofit lnSpcReduction="10000"/>
          </a:bodyPr>
          <a:lstStyle/>
          <a:p>
            <a:pPr marL="514350" indent="-514350">
              <a:buNone/>
            </a:pPr>
            <a:endParaRPr lang="en-AU" sz="3000" dirty="0" smtClean="0"/>
          </a:p>
          <a:p>
            <a:pPr marL="514350" indent="-514350">
              <a:buNone/>
            </a:pPr>
            <a:endParaRPr lang="en-AU" sz="3000" dirty="0" smtClean="0"/>
          </a:p>
          <a:p>
            <a:pPr marL="514350" indent="-514350">
              <a:buNone/>
            </a:pPr>
            <a:r>
              <a:rPr lang="en-AU" sz="3000" dirty="0" smtClean="0"/>
              <a:t>12 Peter, James John</a:t>
            </a:r>
          </a:p>
          <a:p>
            <a:pPr marL="514350" indent="-514350">
              <a:buNone/>
            </a:pPr>
            <a:r>
              <a:rPr lang="en-AU" sz="2800" dirty="0" smtClean="0"/>
              <a:t>	</a:t>
            </a:r>
            <a:r>
              <a:rPr lang="en-AU" sz="2500" dirty="0" smtClean="0"/>
              <a:t>12 Peter, James John</a:t>
            </a:r>
          </a:p>
          <a:p>
            <a:pPr marL="514350" indent="-514350">
              <a:buNone/>
            </a:pPr>
            <a:endParaRPr lang="en-AU" sz="2800" dirty="0" smtClean="0"/>
          </a:p>
          <a:p>
            <a:pPr marL="514350" indent="-514350">
              <a:buNone/>
            </a:pPr>
            <a:r>
              <a:rPr lang="en-AU" sz="3000" dirty="0" smtClean="0"/>
              <a:t>13	Priests, scribes sought to kill</a:t>
            </a:r>
          </a:p>
          <a:p>
            <a:pPr marL="514350" indent="-514350">
              <a:buNone/>
            </a:pPr>
            <a:r>
              <a:rPr lang="en-AU" sz="2800" dirty="0" smtClean="0"/>
              <a:t>	</a:t>
            </a:r>
            <a:r>
              <a:rPr lang="en-AU" sz="2500" dirty="0" smtClean="0"/>
              <a:t>13 Judas sought to betray</a:t>
            </a:r>
          </a:p>
          <a:p>
            <a:pPr marL="514350" indent="-514350">
              <a:buNone/>
            </a:pPr>
            <a:endParaRPr lang="en-AU" sz="2500" dirty="0" smtClean="0"/>
          </a:p>
          <a:p>
            <a:pPr marL="514350" indent="-514350">
              <a:buAutoNum type="arabicPlain" startAt="14"/>
            </a:pPr>
            <a:endParaRPr lang="en-AU" sz="3000" dirty="0" smtClean="0"/>
          </a:p>
          <a:p>
            <a:pPr marL="514350" indent="-514350">
              <a:buAutoNum type="arabicPlain" startAt="14"/>
            </a:pPr>
            <a:r>
              <a:rPr lang="en-AU" sz="3000" dirty="0" smtClean="0"/>
              <a:t>Ointment Woman ... </a:t>
            </a:r>
          </a:p>
          <a:p>
            <a:pPr marL="514350" indent="-514350">
              <a:buNone/>
            </a:pPr>
            <a:r>
              <a:rPr lang="en-AU" sz="2500" dirty="0" smtClean="0"/>
              <a:t>				Remember as a memorial to her</a:t>
            </a:r>
          </a:p>
          <a:p>
            <a:endParaRPr lang="en-AU" dirty="0"/>
          </a:p>
        </p:txBody>
      </p:sp>
      <p:pic>
        <p:nvPicPr>
          <p:cNvPr id="2050" name="Picture 2" descr="C:\Documents and Settings\User\My Documents\mich 18 august laptop\www-valuesclarification-youtube\better-30-pictures\Pic_0811_117.jpg"/>
          <p:cNvPicPr>
            <a:picLocks noChangeAspect="1" noChangeArrowheads="1"/>
          </p:cNvPicPr>
          <p:nvPr/>
        </p:nvPicPr>
        <p:blipFill>
          <a:blip r:embed="rId4"/>
          <a:srcRect/>
          <a:stretch>
            <a:fillRect/>
          </a:stretch>
        </p:blipFill>
        <p:spPr bwMode="auto">
          <a:xfrm>
            <a:off x="5929322" y="381000"/>
            <a:ext cx="2643206" cy="3833818"/>
          </a:xfrm>
          <a:prstGeom prst="rect">
            <a:avLst/>
          </a:prstGeom>
          <a:noFill/>
        </p:spPr>
      </p:pic>
      <p:pic>
        <p:nvPicPr>
          <p:cNvPr id="7" name="~PP1446.WAV">
            <a:hlinkClick r:id="" action="ppaction://media"/>
          </p:cNvPr>
          <p:cNvPicPr>
            <a:picLocks noRot="1" noChangeAspect="1"/>
          </p:cNvPicPr>
          <p:nvPr>
            <a:wavAudioFile r:embed="rId2" name="~PP1446.WAV"/>
          </p:nvPr>
        </p:nvPicPr>
        <p:blipFill>
          <a:blip r:embed="rId5"/>
          <a:stretch>
            <a:fillRect/>
          </a:stretch>
        </p:blipFill>
        <p:spPr>
          <a:xfrm>
            <a:off x="8639175" y="6353175"/>
            <a:ext cx="304800" cy="304800"/>
          </a:xfrm>
          <a:prstGeom prst="rect">
            <a:avLst/>
          </a:prstGeom>
        </p:spPr>
      </p:pic>
    </p:spTree>
    <p:custDataLst>
      <p:tags r:id="rId1"/>
    </p:custDataLst>
  </p:cSld>
  <p:clrMapOvr>
    <a:masterClrMapping/>
  </p:clrMapOvr>
  <p:transition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3">
                                            <p:txEl>
                                              <p:pRg st="2" end="2"/>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3">
                                            <p:txEl>
                                              <p:pRg st="5" end="5"/>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3">
                                            <p:txEl>
                                              <p:pRg st="9" end="9"/>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604"/>
            <a:ext cx="8229600" cy="785818"/>
          </a:xfrm>
        </p:spPr>
        <p:txBody>
          <a:bodyPr>
            <a:normAutofit fontScale="90000"/>
          </a:bodyPr>
          <a:lstStyle/>
          <a:p>
            <a:r>
              <a:rPr lang="en-AU" dirty="0" smtClean="0"/>
              <a:t>Gospel of Mark</a:t>
            </a:r>
            <a:br>
              <a:rPr lang="en-AU" dirty="0" smtClean="0"/>
            </a:br>
            <a:endParaRPr lang="en-AU" dirty="0"/>
          </a:p>
        </p:txBody>
      </p:sp>
      <p:sp>
        <p:nvSpPr>
          <p:cNvPr id="3" name="Content Placeholder 2"/>
          <p:cNvSpPr>
            <a:spLocks noGrp="1"/>
          </p:cNvSpPr>
          <p:nvPr>
            <p:ph idx="1"/>
          </p:nvPr>
        </p:nvSpPr>
        <p:spPr>
          <a:xfrm>
            <a:off x="457200" y="1142984"/>
            <a:ext cx="8229600" cy="5214974"/>
          </a:xfrm>
        </p:spPr>
        <p:txBody>
          <a:bodyPr>
            <a:normAutofit/>
          </a:bodyPr>
          <a:lstStyle/>
          <a:p>
            <a:r>
              <a:rPr lang="en-AU" sz="2800" dirty="0" smtClean="0"/>
              <a:t>Mark,  the first </a:t>
            </a:r>
            <a:r>
              <a:rPr lang="en-AU" sz="2800" dirty="0" err="1" smtClean="0"/>
              <a:t>gospel,was</a:t>
            </a:r>
            <a:r>
              <a:rPr lang="en-AU" sz="2800" dirty="0" smtClean="0"/>
              <a:t> written around the time of Rome’s destruction of Jerusalem 70 CE.</a:t>
            </a:r>
          </a:p>
          <a:p>
            <a:endParaRPr lang="en-AU" sz="2800" dirty="0" smtClean="0"/>
          </a:p>
          <a:p>
            <a:r>
              <a:rPr lang="en-AU" sz="2800" dirty="0" smtClean="0"/>
              <a:t>It probably followed decades of “re-telling” stories of Jesus using common methods of oral memorisation e.g. “inverted circles” (</a:t>
            </a:r>
            <a:r>
              <a:rPr lang="en-AU" sz="2800" dirty="0" err="1" smtClean="0"/>
              <a:t>ABCDEDCBA</a:t>
            </a:r>
            <a:r>
              <a:rPr lang="en-AU" sz="2800" dirty="0" smtClean="0"/>
              <a:t>). </a:t>
            </a:r>
          </a:p>
          <a:p>
            <a:endParaRPr lang="en-AU" sz="2800" dirty="0" smtClean="0"/>
          </a:p>
          <a:p>
            <a:r>
              <a:rPr lang="en-AU" sz="2800" dirty="0" smtClean="0"/>
              <a:t>It was influenced by letters of Paul (AD </a:t>
            </a:r>
            <a:r>
              <a:rPr lang="en-AU" sz="2800" dirty="0" err="1" smtClean="0"/>
              <a:t>50’s</a:t>
            </a:r>
            <a:r>
              <a:rPr lang="en-AU" sz="2800" dirty="0" smtClean="0"/>
              <a:t>) outlining Christian Theology – and Paul’s combination of Judaism and Hellenism (Hellenism was the culture of the Roman Empire). </a:t>
            </a:r>
            <a:endParaRPr lang="en-AU" sz="2800" dirty="0"/>
          </a:p>
        </p:txBody>
      </p:sp>
      <p:pic>
        <p:nvPicPr>
          <p:cNvPr id="5" name="~PP2589.WAV">
            <a:hlinkClick r:id="" action="ppaction://media"/>
          </p:cNvPr>
          <p:cNvPicPr>
            <a:picLocks noRot="1" noChangeAspect="1"/>
          </p:cNvPicPr>
          <p:nvPr>
            <a:wavAudioFile r:embed="rId2" name="~PP2589.WAV"/>
          </p:nvPr>
        </p:nvPicPr>
        <p:blipFill>
          <a:blip r:embed="rId4"/>
          <a:stretch>
            <a:fillRect/>
          </a:stretch>
        </p:blipFill>
        <p:spPr>
          <a:xfrm>
            <a:off x="8639175" y="6353175"/>
            <a:ext cx="304800" cy="304800"/>
          </a:xfrm>
          <a:prstGeom prst="rect">
            <a:avLst/>
          </a:prstGeom>
        </p:spPr>
      </p:pic>
    </p:spTree>
    <p:custDataLst>
      <p:tags r:id="rId1"/>
    </p:custDataLst>
  </p:cSld>
  <p:clrMapOvr>
    <a:masterClrMapping/>
  </p:clrMapOvr>
  <p:transition advTm="65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“concentric circle” in text</a:t>
            </a:r>
            <a:br>
              <a:rPr lang="en-AU" dirty="0" smtClean="0"/>
            </a:br>
            <a:endParaRPr lang="en-AU" dirty="0"/>
          </a:p>
        </p:txBody>
      </p:sp>
      <p:sp>
        <p:nvSpPr>
          <p:cNvPr id="3" name="Content Placeholder 2"/>
          <p:cNvSpPr>
            <a:spLocks noGrp="1"/>
          </p:cNvSpPr>
          <p:nvPr>
            <p:ph idx="1"/>
          </p:nvPr>
        </p:nvSpPr>
        <p:spPr>
          <a:xfrm>
            <a:off x="1142976" y="2143116"/>
            <a:ext cx="6858048" cy="4357718"/>
          </a:xfrm>
        </p:spPr>
        <p:txBody>
          <a:bodyPr>
            <a:normAutofit/>
          </a:bodyPr>
          <a:lstStyle/>
          <a:p>
            <a:pPr>
              <a:buNone/>
            </a:pPr>
            <a:endParaRPr lang="en-AU" sz="2800" dirty="0" smtClean="0"/>
          </a:p>
          <a:p>
            <a:pPr>
              <a:buNone/>
            </a:pPr>
            <a:r>
              <a:rPr lang="en-AU" sz="2800" dirty="0" smtClean="0"/>
              <a:t>1. 	</a:t>
            </a:r>
            <a:r>
              <a:rPr lang="en-AU" sz="2800" dirty="0" smtClean="0">
                <a:latin typeface="Script MT Bold" pitchFamily="66" charset="0"/>
              </a:rPr>
              <a:t>10:32-34</a:t>
            </a:r>
            <a:r>
              <a:rPr lang="en-AU" sz="2800" dirty="0" smtClean="0"/>
              <a:t>		1. 	</a:t>
            </a:r>
            <a:r>
              <a:rPr lang="en-AU" sz="2800" dirty="0" smtClean="0">
                <a:latin typeface="Script MT Bold" pitchFamily="66" charset="0"/>
              </a:rPr>
              <a:t>16:8</a:t>
            </a:r>
          </a:p>
          <a:p>
            <a:pPr>
              <a:buNone/>
            </a:pPr>
            <a:r>
              <a:rPr lang="en-AU" sz="2800" dirty="0" smtClean="0"/>
              <a:t>2.	 	</a:t>
            </a:r>
            <a:r>
              <a:rPr lang="en-AU" sz="2800" dirty="0" smtClean="0">
                <a:latin typeface="Script MT Bold" pitchFamily="66" charset="0"/>
              </a:rPr>
              <a:t>10:35-45</a:t>
            </a:r>
            <a:r>
              <a:rPr lang="en-AU" sz="2800" dirty="0" smtClean="0"/>
              <a:t>		2.	</a:t>
            </a:r>
            <a:r>
              <a:rPr lang="en-AU" sz="2800" dirty="0" smtClean="0">
                <a:latin typeface="Script MT Bold" pitchFamily="66" charset="0"/>
              </a:rPr>
              <a:t>16:1-7</a:t>
            </a:r>
          </a:p>
          <a:p>
            <a:pPr>
              <a:buNone/>
            </a:pPr>
            <a:r>
              <a:rPr lang="en-AU" sz="2800" dirty="0" smtClean="0"/>
              <a:t>3. 	</a:t>
            </a:r>
            <a:r>
              <a:rPr lang="en-AU" sz="2800" dirty="0" smtClean="0">
                <a:latin typeface="Script MT Bold" pitchFamily="66" charset="0"/>
              </a:rPr>
              <a:t>10:46-47</a:t>
            </a:r>
            <a:r>
              <a:rPr lang="en-AU" sz="2800" dirty="0" smtClean="0"/>
              <a:t>		3. 	</a:t>
            </a:r>
            <a:r>
              <a:rPr lang="en-AU" sz="2800" dirty="0" smtClean="0">
                <a:latin typeface="Script MT Bold" pitchFamily="66" charset="0"/>
              </a:rPr>
              <a:t>15:42-47</a:t>
            </a:r>
          </a:p>
          <a:p>
            <a:pPr>
              <a:buNone/>
            </a:pPr>
            <a:r>
              <a:rPr lang="en-AU" sz="2800" dirty="0" smtClean="0"/>
              <a:t>4.	 	</a:t>
            </a:r>
            <a:r>
              <a:rPr lang="en-AU" sz="2800" dirty="0" smtClean="0">
                <a:latin typeface="Script MT Bold" pitchFamily="66" charset="0"/>
              </a:rPr>
              <a:t>10:48-52</a:t>
            </a:r>
            <a:r>
              <a:rPr lang="en-AU" sz="2800" dirty="0" smtClean="0"/>
              <a:t>		4. 	</a:t>
            </a:r>
            <a:r>
              <a:rPr lang="en-AU" sz="2800" dirty="0" smtClean="0">
                <a:latin typeface="Script MT Bold" pitchFamily="66" charset="0"/>
              </a:rPr>
              <a:t>15:22-41</a:t>
            </a:r>
          </a:p>
          <a:p>
            <a:pPr>
              <a:buNone/>
            </a:pPr>
            <a:r>
              <a:rPr lang="en-AU" sz="2800" dirty="0" smtClean="0"/>
              <a:t>5. 	</a:t>
            </a:r>
            <a:r>
              <a:rPr lang="en-AU" sz="2800" dirty="0" smtClean="0">
                <a:latin typeface="Script MT Bold" pitchFamily="66" charset="0"/>
              </a:rPr>
              <a:t>11:1-8</a:t>
            </a:r>
            <a:r>
              <a:rPr lang="en-AU" sz="2800" dirty="0" smtClean="0"/>
              <a:t>			5. 	</a:t>
            </a:r>
            <a:r>
              <a:rPr lang="en-AU" sz="2800" dirty="0" smtClean="0">
                <a:latin typeface="Script MT Bold" pitchFamily="66" charset="0"/>
              </a:rPr>
              <a:t>15:21</a:t>
            </a:r>
          </a:p>
          <a:p>
            <a:pPr>
              <a:buNone/>
            </a:pPr>
            <a:r>
              <a:rPr lang="en-AU" sz="2800" dirty="0" smtClean="0"/>
              <a:t>6.		</a:t>
            </a:r>
            <a:r>
              <a:rPr lang="en-AU" sz="2800" dirty="0" smtClean="0">
                <a:latin typeface="Script MT Bold" pitchFamily="66" charset="0"/>
              </a:rPr>
              <a:t>11:9-26</a:t>
            </a:r>
            <a:r>
              <a:rPr lang="en-AU" sz="2800" dirty="0" smtClean="0"/>
              <a:t>		6.	</a:t>
            </a:r>
            <a:r>
              <a:rPr lang="en-AU" sz="2800" dirty="0" smtClean="0">
                <a:latin typeface="Script MT Bold" pitchFamily="66" charset="0"/>
              </a:rPr>
              <a:t>15:16-20 	</a:t>
            </a:r>
            <a:r>
              <a:rPr lang="en-AU" dirty="0" smtClean="0">
                <a:latin typeface="Script MT Bold" pitchFamily="66" charset="0"/>
              </a:rPr>
              <a:t>			</a:t>
            </a:r>
            <a:r>
              <a:rPr lang="en-AU" sz="2500" dirty="0" smtClean="0">
                <a:latin typeface="+mj-lt"/>
              </a:rPr>
              <a:t>Co</a:t>
            </a:r>
            <a:r>
              <a:rPr lang="en-AU" sz="2500" dirty="0" smtClean="0"/>
              <a:t>ntinued</a:t>
            </a:r>
            <a:endParaRPr lang="en-AU" sz="2500" dirty="0"/>
          </a:p>
        </p:txBody>
      </p:sp>
      <p:pic>
        <p:nvPicPr>
          <p:cNvPr id="3074" name="Picture 2" descr="C:\Documents and Settings\User\My Documents\mich 18 august laptop\www-valuesclarification-youtube\arrow-down.JPG"/>
          <p:cNvPicPr>
            <a:picLocks noChangeAspect="1" noChangeArrowheads="1"/>
          </p:cNvPicPr>
          <p:nvPr/>
        </p:nvPicPr>
        <p:blipFill>
          <a:blip r:embed="rId4"/>
          <a:srcRect/>
          <a:stretch>
            <a:fillRect/>
          </a:stretch>
        </p:blipFill>
        <p:spPr bwMode="auto">
          <a:xfrm>
            <a:off x="214283" y="857233"/>
            <a:ext cx="1571635" cy="1285883"/>
          </a:xfrm>
          <a:prstGeom prst="rect">
            <a:avLst/>
          </a:prstGeom>
          <a:noFill/>
        </p:spPr>
      </p:pic>
      <p:pic>
        <p:nvPicPr>
          <p:cNvPr id="3075" name="Picture 3" descr="C:\Documents and Settings\User\My Documents\mich 18 august laptop\www-valuesclarification-youtube\arrow-up.JPG"/>
          <p:cNvPicPr>
            <a:picLocks noChangeAspect="1" noChangeArrowheads="1"/>
          </p:cNvPicPr>
          <p:nvPr/>
        </p:nvPicPr>
        <p:blipFill>
          <a:blip r:embed="rId5"/>
          <a:srcRect/>
          <a:stretch>
            <a:fillRect/>
          </a:stretch>
        </p:blipFill>
        <p:spPr bwMode="auto">
          <a:xfrm>
            <a:off x="7215206" y="857232"/>
            <a:ext cx="1571636" cy="1357322"/>
          </a:xfrm>
          <a:prstGeom prst="rect">
            <a:avLst/>
          </a:prstGeom>
          <a:noFill/>
        </p:spPr>
      </p:pic>
      <p:pic>
        <p:nvPicPr>
          <p:cNvPr id="7" name="~PP346.WAV">
            <a:hlinkClick r:id="" action="ppaction://media"/>
          </p:cNvPr>
          <p:cNvPicPr>
            <a:picLocks noRot="1" noChangeAspect="1"/>
          </p:cNvPicPr>
          <p:nvPr>
            <a:wavAudioFile r:embed="rId2" name="~PP346.WAV"/>
          </p:nvPr>
        </p:nvPicPr>
        <p:blipFill>
          <a:blip r:embed="rId6"/>
          <a:stretch>
            <a:fillRect/>
          </a:stretch>
        </p:blipFill>
        <p:spPr>
          <a:xfrm>
            <a:off x="8639175" y="6353175"/>
            <a:ext cx="304800" cy="304800"/>
          </a:xfrm>
          <a:prstGeom prst="rect">
            <a:avLst/>
          </a:prstGeom>
        </p:spPr>
      </p:pic>
    </p:spTree>
    <p:custDataLst>
      <p:tags r:id="rId1"/>
    </p:custDataLst>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307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30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p:spPr>
        <p:txBody>
          <a:bodyPr>
            <a:normAutofit fontScale="90000"/>
          </a:bodyPr>
          <a:lstStyle/>
          <a:p>
            <a:r>
              <a:rPr lang="en-AU" dirty="0" smtClean="0"/>
              <a:t/>
            </a:r>
            <a:br>
              <a:rPr lang="en-AU" dirty="0" smtClean="0"/>
            </a:br>
            <a:endParaRPr lang="en-AU" dirty="0"/>
          </a:p>
        </p:txBody>
      </p:sp>
      <p:sp>
        <p:nvSpPr>
          <p:cNvPr id="3" name="Content Placeholder 2"/>
          <p:cNvSpPr>
            <a:spLocks noGrp="1"/>
          </p:cNvSpPr>
          <p:nvPr>
            <p:ph idx="1"/>
          </p:nvPr>
        </p:nvSpPr>
        <p:spPr>
          <a:xfrm>
            <a:off x="1428728" y="2214554"/>
            <a:ext cx="7358114" cy="4429156"/>
          </a:xfrm>
        </p:spPr>
        <p:txBody>
          <a:bodyPr>
            <a:normAutofit/>
          </a:bodyPr>
          <a:lstStyle/>
          <a:p>
            <a:pPr marL="514350" indent="-514350">
              <a:buAutoNum type="arabicPeriod" startAt="7"/>
            </a:pPr>
            <a:r>
              <a:rPr lang="en-AU" sz="2500" dirty="0" smtClean="0">
                <a:latin typeface="Script MT Bold" pitchFamily="66" charset="0"/>
              </a:rPr>
              <a:t>11:27-12:12</a:t>
            </a:r>
            <a:r>
              <a:rPr lang="en-AU" sz="2500" dirty="0" smtClean="0">
                <a:latin typeface="+mj-lt"/>
              </a:rPr>
              <a:t>		7.	</a:t>
            </a:r>
            <a:r>
              <a:rPr lang="en-AU" sz="2500" dirty="0" smtClean="0">
                <a:latin typeface="Script MT Bold" pitchFamily="66" charset="0"/>
              </a:rPr>
              <a:t>15:1-15</a:t>
            </a:r>
          </a:p>
          <a:p>
            <a:pPr marL="514350" indent="-514350">
              <a:buNone/>
            </a:pPr>
            <a:r>
              <a:rPr lang="en-AU" sz="2500" dirty="0" smtClean="0">
                <a:latin typeface="+mj-lt"/>
              </a:rPr>
              <a:t>8.	</a:t>
            </a:r>
            <a:r>
              <a:rPr lang="en-AU" sz="2500" dirty="0" smtClean="0">
                <a:latin typeface="Script MT Bold" pitchFamily="66" charset="0"/>
              </a:rPr>
              <a:t>12:13-17</a:t>
            </a:r>
            <a:r>
              <a:rPr lang="en-AU" sz="2500" dirty="0" smtClean="0"/>
              <a:t>			8.	</a:t>
            </a:r>
            <a:r>
              <a:rPr lang="en-AU" sz="2500" dirty="0" smtClean="0">
                <a:latin typeface="Script MT Bold" pitchFamily="66" charset="0"/>
              </a:rPr>
              <a:t>14:53-72</a:t>
            </a:r>
          </a:p>
          <a:p>
            <a:pPr marL="514350" indent="-514350">
              <a:buNone/>
            </a:pPr>
            <a:r>
              <a:rPr lang="en-AU" sz="2500" dirty="0" smtClean="0">
                <a:latin typeface="+mj-lt"/>
              </a:rPr>
              <a:t>9.	</a:t>
            </a:r>
            <a:r>
              <a:rPr lang="en-AU" sz="2500" dirty="0" smtClean="0">
                <a:latin typeface="Script MT Bold" pitchFamily="66" charset="0"/>
              </a:rPr>
              <a:t>12:18-27</a:t>
            </a:r>
            <a:r>
              <a:rPr lang="en-AU" sz="2500" dirty="0" smtClean="0"/>
              <a:t>			9.	</a:t>
            </a:r>
            <a:r>
              <a:rPr lang="en-AU" sz="2500" dirty="0" smtClean="0">
                <a:latin typeface="Script MT Bold" pitchFamily="66" charset="0"/>
              </a:rPr>
              <a:t>14:51-52</a:t>
            </a:r>
          </a:p>
          <a:p>
            <a:pPr marL="514350" indent="-514350">
              <a:buNone/>
            </a:pPr>
            <a:r>
              <a:rPr lang="en-AU" sz="2500" dirty="0" smtClean="0">
                <a:latin typeface="+mj-lt"/>
              </a:rPr>
              <a:t>10.	</a:t>
            </a:r>
            <a:r>
              <a:rPr lang="en-AU" sz="2500" dirty="0" smtClean="0">
                <a:latin typeface="Script MT Bold" pitchFamily="66" charset="0"/>
              </a:rPr>
              <a:t>12:28-34&amp;35-44		</a:t>
            </a:r>
            <a:r>
              <a:rPr lang="en-AU" sz="2500" dirty="0" smtClean="0"/>
              <a:t>10.	 </a:t>
            </a:r>
            <a:r>
              <a:rPr lang="en-AU" sz="2500" dirty="0" smtClean="0">
                <a:latin typeface="Script MT Bold" pitchFamily="66" charset="0"/>
              </a:rPr>
              <a:t>14:44-46 &amp; 47-50</a:t>
            </a:r>
          </a:p>
          <a:p>
            <a:pPr marL="514350" indent="-514350">
              <a:buNone/>
            </a:pPr>
            <a:r>
              <a:rPr lang="en-AU" sz="2500" dirty="0" smtClean="0"/>
              <a:t>11. 	</a:t>
            </a:r>
            <a:r>
              <a:rPr lang="en-AU" sz="2500" dirty="0" smtClean="0">
                <a:latin typeface="Script MT Bold" pitchFamily="66" charset="0"/>
              </a:rPr>
              <a:t>13:1-2</a:t>
            </a:r>
            <a:r>
              <a:rPr lang="en-AU" sz="2500" dirty="0" smtClean="0"/>
              <a:t>			11. 	</a:t>
            </a:r>
            <a:r>
              <a:rPr lang="en-AU" sz="2500" dirty="0" smtClean="0">
                <a:latin typeface="Script MT Bold" pitchFamily="66" charset="0"/>
              </a:rPr>
              <a:t>14:42-43</a:t>
            </a:r>
          </a:p>
          <a:p>
            <a:pPr marL="514350" indent="-514350">
              <a:buNone/>
            </a:pPr>
            <a:r>
              <a:rPr lang="en-AU" sz="2500" dirty="0" smtClean="0"/>
              <a:t>12. 	</a:t>
            </a:r>
            <a:r>
              <a:rPr lang="en-AU" sz="2500" dirty="0" smtClean="0">
                <a:latin typeface="Script MT Bold" pitchFamily="66" charset="0"/>
              </a:rPr>
              <a:t>13:3-37</a:t>
            </a:r>
            <a:r>
              <a:rPr lang="en-AU" sz="2500" dirty="0" smtClean="0"/>
              <a:t>			12. 	</a:t>
            </a:r>
            <a:r>
              <a:rPr lang="en-AU" sz="2500" dirty="0" smtClean="0">
                <a:latin typeface="Script MT Bold" pitchFamily="66" charset="0"/>
              </a:rPr>
              <a:t>14:12-41</a:t>
            </a:r>
          </a:p>
          <a:p>
            <a:pPr marL="514350" indent="-514350">
              <a:buNone/>
            </a:pPr>
            <a:r>
              <a:rPr lang="en-AU" sz="2500" dirty="0" smtClean="0"/>
              <a:t>13. 	</a:t>
            </a:r>
            <a:r>
              <a:rPr lang="en-AU" sz="2500" dirty="0" smtClean="0">
                <a:latin typeface="Script MT Bold" pitchFamily="66" charset="0"/>
              </a:rPr>
              <a:t>14:1-2</a:t>
            </a:r>
            <a:r>
              <a:rPr lang="en-AU" sz="2500" dirty="0" smtClean="0"/>
              <a:t>			13. 	</a:t>
            </a:r>
            <a:r>
              <a:rPr lang="en-AU" sz="2500" dirty="0" smtClean="0">
                <a:latin typeface="Script MT Bold" pitchFamily="66" charset="0"/>
              </a:rPr>
              <a:t>14:10-11</a:t>
            </a:r>
          </a:p>
          <a:p>
            <a:pPr marL="514350" indent="-514350">
              <a:buNone/>
            </a:pPr>
            <a:r>
              <a:rPr lang="en-AU" sz="2500" dirty="0" smtClean="0"/>
              <a:t>			</a:t>
            </a:r>
          </a:p>
          <a:p>
            <a:pPr marL="514350" indent="-514350" algn="ctr">
              <a:buNone/>
            </a:pPr>
            <a:r>
              <a:rPr lang="en-AU" sz="2500" dirty="0" smtClean="0"/>
              <a:t>14. 		</a:t>
            </a:r>
            <a:r>
              <a:rPr lang="en-AU" sz="2500" dirty="0" smtClean="0">
                <a:latin typeface="Script MT Bold" pitchFamily="66" charset="0"/>
              </a:rPr>
              <a:t>14:3-9 (Ointment Woman)</a:t>
            </a:r>
          </a:p>
          <a:p>
            <a:pPr marL="514350" indent="-514350">
              <a:buAutoNum type="arabicPeriod" startAt="7"/>
            </a:pPr>
            <a:endParaRPr lang="en-AU" dirty="0"/>
          </a:p>
        </p:txBody>
      </p:sp>
      <p:pic>
        <p:nvPicPr>
          <p:cNvPr id="4098" name="Picture 2" descr="C:\Documents and Settings\User\My Documents\mich 18 august laptop\www-valuesclarification-youtube\arrow-down.JPG"/>
          <p:cNvPicPr>
            <a:picLocks noChangeAspect="1" noChangeArrowheads="1"/>
          </p:cNvPicPr>
          <p:nvPr/>
        </p:nvPicPr>
        <p:blipFill>
          <a:blip r:embed="rId4"/>
          <a:srcRect/>
          <a:stretch>
            <a:fillRect/>
          </a:stretch>
        </p:blipFill>
        <p:spPr bwMode="auto">
          <a:xfrm>
            <a:off x="428597" y="357167"/>
            <a:ext cx="1500197" cy="1357321"/>
          </a:xfrm>
          <a:prstGeom prst="rect">
            <a:avLst/>
          </a:prstGeom>
          <a:noFill/>
        </p:spPr>
      </p:pic>
      <p:pic>
        <p:nvPicPr>
          <p:cNvPr id="4099" name="Picture 3" descr="C:\Documents and Settings\User\My Documents\mich 18 august laptop\www-valuesclarification-youtube\arrow-up.JPG"/>
          <p:cNvPicPr>
            <a:picLocks noChangeAspect="1" noChangeArrowheads="1"/>
          </p:cNvPicPr>
          <p:nvPr/>
        </p:nvPicPr>
        <p:blipFill>
          <a:blip r:embed="rId5"/>
          <a:srcRect/>
          <a:stretch>
            <a:fillRect/>
          </a:stretch>
        </p:blipFill>
        <p:spPr bwMode="auto">
          <a:xfrm>
            <a:off x="7500958" y="357166"/>
            <a:ext cx="1500198" cy="1428760"/>
          </a:xfrm>
          <a:prstGeom prst="rect">
            <a:avLst/>
          </a:prstGeom>
          <a:noFill/>
        </p:spPr>
      </p:pic>
      <p:pic>
        <p:nvPicPr>
          <p:cNvPr id="7" name="~PP3497.WAV">
            <a:hlinkClick r:id="" action="ppaction://media"/>
          </p:cNvPr>
          <p:cNvPicPr>
            <a:picLocks noRot="1" noChangeAspect="1"/>
          </p:cNvPicPr>
          <p:nvPr>
            <a:wavAudioFile r:embed="rId2" name="~PP3497.WAV"/>
          </p:nvPr>
        </p:nvPicPr>
        <p:blipFill>
          <a:blip r:embed="rId6"/>
          <a:stretch>
            <a:fillRect/>
          </a:stretch>
        </p:blipFill>
        <p:spPr>
          <a:xfrm>
            <a:off x="8639175" y="6353175"/>
            <a:ext cx="304800" cy="304800"/>
          </a:xfrm>
          <a:prstGeom prst="rect">
            <a:avLst/>
          </a:prstGeom>
        </p:spPr>
      </p:pic>
    </p:spTree>
    <p:custDataLst>
      <p:tags r:id="rId1"/>
    </p:custDataLst>
  </p:cSld>
  <p:clrMapOvr>
    <a:masterClrMapping/>
  </p:clrMapOvr>
  <p:transition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409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409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normAutofit/>
          </a:bodyPr>
          <a:lstStyle/>
          <a:p>
            <a:pPr algn="ctr">
              <a:buNone/>
            </a:pPr>
            <a:endParaRPr lang="en-AU" sz="5000" dirty="0" smtClean="0"/>
          </a:p>
          <a:p>
            <a:pPr algn="ctr">
              <a:buNone/>
            </a:pPr>
            <a:r>
              <a:rPr lang="en-AU" sz="5000" dirty="0" smtClean="0">
                <a:latin typeface="Script MT Bold" pitchFamily="66" charset="0"/>
              </a:rPr>
              <a:t>Looking at the four sections, </a:t>
            </a:r>
            <a:br>
              <a:rPr lang="en-AU" sz="5000" dirty="0" smtClean="0">
                <a:latin typeface="Script MT Bold" pitchFamily="66" charset="0"/>
              </a:rPr>
            </a:br>
            <a:r>
              <a:rPr lang="en-AU" sz="5000" dirty="0" smtClean="0">
                <a:latin typeface="Script MT Bold" pitchFamily="66" charset="0"/>
              </a:rPr>
              <a:t>A Central Theme in Mark could be described as</a:t>
            </a:r>
            <a:endParaRPr lang="en-AU" sz="5000" dirty="0">
              <a:latin typeface="Script MT Bold" pitchFamily="66" charset="0"/>
            </a:endParaRPr>
          </a:p>
        </p:txBody>
      </p:sp>
      <p:pic>
        <p:nvPicPr>
          <p:cNvPr id="5" name="~PP3756.WAV">
            <a:hlinkClick r:id="" action="ppaction://media"/>
          </p:cNvPr>
          <p:cNvPicPr>
            <a:picLocks noRot="1" noChangeAspect="1"/>
          </p:cNvPicPr>
          <p:nvPr>
            <a:wavAudioFile r:embed="rId1" name="~PP3756.WAV"/>
          </p:nvPr>
        </p:nvPicPr>
        <p:blipFill>
          <a:blip r:embed="rId3"/>
          <a:stretch>
            <a:fillRect/>
          </a:stretch>
        </p:blipFill>
        <p:spPr>
          <a:xfrm>
            <a:off x="8639175" y="6353175"/>
            <a:ext cx="304800" cy="304800"/>
          </a:xfrm>
          <a:prstGeom prst="rect">
            <a:avLst/>
          </a:prstGeom>
        </p:spPr>
      </p:pic>
    </p:spTree>
  </p:cSld>
  <p:clrMapOvr>
    <a:masterClrMapping/>
  </p:clrMapOvr>
  <p:transition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00042"/>
            <a:ext cx="6943748" cy="1643074"/>
          </a:xfrm>
        </p:spPr>
        <p:txBody>
          <a:bodyPr>
            <a:normAutofit fontScale="90000"/>
          </a:bodyPr>
          <a:lstStyle/>
          <a:p>
            <a:r>
              <a:rPr lang="en-AU" sz="3300" dirty="0" smtClean="0"/>
              <a:t/>
            </a:r>
            <a:br>
              <a:rPr lang="en-AU" sz="3300" dirty="0" smtClean="0"/>
            </a:br>
            <a:r>
              <a:rPr lang="en-AU" sz="3300" dirty="0" smtClean="0"/>
              <a:t/>
            </a:r>
            <a:br>
              <a:rPr lang="en-AU" sz="3300" dirty="0" smtClean="0"/>
            </a:br>
            <a:r>
              <a:rPr lang="en-AU" sz="3300" dirty="0" smtClean="0"/>
              <a:t/>
            </a:r>
            <a:br>
              <a:rPr lang="en-AU" sz="3300" dirty="0" smtClean="0"/>
            </a:br>
            <a:r>
              <a:rPr lang="en-AU" sz="3300" dirty="0" smtClean="0"/>
              <a:t/>
            </a:r>
            <a:br>
              <a:rPr lang="en-AU" sz="3300" dirty="0" smtClean="0"/>
            </a:br>
            <a:r>
              <a:rPr lang="en-AU" b="1" dirty="0" smtClean="0"/>
              <a:t/>
            </a:r>
            <a:br>
              <a:rPr lang="en-AU" b="1" dirty="0" smtClean="0"/>
            </a:br>
            <a:endParaRPr lang="en-AU" dirty="0"/>
          </a:p>
        </p:txBody>
      </p:sp>
      <p:sp>
        <p:nvSpPr>
          <p:cNvPr id="6" name="Content Placeholder 5"/>
          <p:cNvSpPr>
            <a:spLocks noGrp="1"/>
          </p:cNvSpPr>
          <p:nvPr>
            <p:ph idx="1"/>
          </p:nvPr>
        </p:nvSpPr>
        <p:spPr>
          <a:xfrm>
            <a:off x="457200" y="1428736"/>
            <a:ext cx="8229600" cy="4697427"/>
          </a:xfrm>
        </p:spPr>
        <p:txBody>
          <a:bodyPr/>
          <a:lstStyle/>
          <a:p>
            <a:pPr>
              <a:buNone/>
            </a:pPr>
            <a:r>
              <a:rPr lang="en-AU" b="1" dirty="0" smtClean="0"/>
              <a:t/>
            </a:r>
            <a:br>
              <a:rPr lang="en-AU" b="1" dirty="0" smtClean="0"/>
            </a:br>
            <a:endParaRPr lang="en-AU" dirty="0"/>
          </a:p>
        </p:txBody>
      </p:sp>
      <p:pic>
        <p:nvPicPr>
          <p:cNvPr id="7" name="Picture 3" descr="C:\Documents and Settings\User\My Documents\mich 18 july laptop\www-valuesclarification-youtube\better-30-pictures\Pic_1229_067.jpg"/>
          <p:cNvPicPr>
            <a:picLocks noChangeAspect="1" noChangeArrowheads="1"/>
          </p:cNvPicPr>
          <p:nvPr/>
        </p:nvPicPr>
        <p:blipFill>
          <a:blip r:embed="rId4"/>
          <a:srcRect/>
          <a:stretch>
            <a:fillRect/>
          </a:stretch>
        </p:blipFill>
        <p:spPr bwMode="auto">
          <a:xfrm>
            <a:off x="500034" y="500042"/>
            <a:ext cx="8072494" cy="6143668"/>
          </a:xfrm>
          <a:prstGeom prst="rect">
            <a:avLst/>
          </a:prstGeom>
          <a:noFill/>
        </p:spPr>
      </p:pic>
      <p:sp>
        <p:nvSpPr>
          <p:cNvPr id="8" name="Rectangle 7"/>
          <p:cNvSpPr/>
          <p:nvPr/>
        </p:nvSpPr>
        <p:spPr>
          <a:xfrm>
            <a:off x="2286000" y="3105835"/>
            <a:ext cx="4572000" cy="1600438"/>
          </a:xfrm>
          <a:prstGeom prst="rect">
            <a:avLst/>
          </a:prstGeom>
        </p:spPr>
        <p:txBody>
          <a:bodyPr wrap="square">
            <a:spAutoFit/>
          </a:bodyPr>
          <a:lstStyle/>
          <a:p>
            <a:r>
              <a:rPr lang="en-AU" sz="4000" b="1" dirty="0" smtClean="0"/>
              <a:t>RECOGNISE</a:t>
            </a:r>
          </a:p>
          <a:p>
            <a:r>
              <a:rPr lang="en-AU" sz="4000" b="1" dirty="0" smtClean="0"/>
              <a:t> LAW AND ORDER</a:t>
            </a:r>
            <a:r>
              <a:rPr lang="en-AU" b="1" dirty="0" smtClean="0"/>
              <a:t/>
            </a:r>
            <a:br>
              <a:rPr lang="en-AU" b="1" dirty="0" smtClean="0"/>
            </a:br>
            <a:endParaRPr lang="en-AU" dirty="0"/>
          </a:p>
        </p:txBody>
      </p:sp>
      <p:pic>
        <p:nvPicPr>
          <p:cNvPr id="10" name="~PP2761.WAV">
            <a:hlinkClick r:id="" action="ppaction://media"/>
          </p:cNvPr>
          <p:cNvPicPr>
            <a:picLocks noRot="1" noChangeAspect="1"/>
          </p:cNvPicPr>
          <p:nvPr>
            <a:wavAudioFile r:embed="rId2" name="~PP2761.WAV"/>
          </p:nvPr>
        </p:nvPicPr>
        <p:blipFill>
          <a:blip r:embed="rId5"/>
          <a:stretch>
            <a:fillRect/>
          </a:stretch>
        </p:blipFill>
        <p:spPr>
          <a:xfrm>
            <a:off x="8639175" y="6353175"/>
            <a:ext cx="304800" cy="304800"/>
          </a:xfrm>
          <a:prstGeom prst="rect">
            <a:avLst/>
          </a:prstGeom>
        </p:spPr>
      </p:pic>
    </p:spTree>
    <p:custDataLst>
      <p:tags r:id="rId1"/>
    </p:custDataLst>
  </p:cSld>
  <p:clrMapOvr>
    <a:masterClrMapping/>
  </p:clrMapOvr>
  <p:transition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6842"/>
          </a:xfrm>
        </p:spPr>
        <p:txBody>
          <a:bodyPr>
            <a:normAutofit fontScale="90000"/>
          </a:bodyPr>
          <a:lstStyle/>
          <a:p>
            <a:endParaRPr lang="en-AU" dirty="0">
              <a:latin typeface="Script MT Bold" pitchFamily="66" charset="0"/>
            </a:endParaRPr>
          </a:p>
        </p:txBody>
      </p:sp>
      <p:pic>
        <p:nvPicPr>
          <p:cNvPr id="3074" name="Picture 2" descr="C:\Documents and Settings\User\My Documents\mich 18 august laptop\www-valuesclarification-youtube\better-30-pictures\Pic_1229_066.jpg"/>
          <p:cNvPicPr>
            <a:picLocks noGrp="1" noChangeAspect="1" noChangeArrowheads="1"/>
          </p:cNvPicPr>
          <p:nvPr>
            <p:ph idx="1"/>
          </p:nvPr>
        </p:nvPicPr>
        <p:blipFill>
          <a:blip r:embed="rId3"/>
          <a:srcRect/>
          <a:stretch>
            <a:fillRect/>
          </a:stretch>
        </p:blipFill>
        <p:spPr bwMode="auto">
          <a:xfrm>
            <a:off x="714349" y="285728"/>
            <a:ext cx="7786742" cy="6143668"/>
          </a:xfrm>
          <a:prstGeom prst="rect">
            <a:avLst/>
          </a:prstGeom>
          <a:noFill/>
        </p:spPr>
      </p:pic>
      <p:sp>
        <p:nvSpPr>
          <p:cNvPr id="5" name="Rectangle 4"/>
          <p:cNvSpPr/>
          <p:nvPr/>
        </p:nvSpPr>
        <p:spPr>
          <a:xfrm>
            <a:off x="2286000" y="1714488"/>
            <a:ext cx="5572148" cy="1477328"/>
          </a:xfrm>
          <a:prstGeom prst="rect">
            <a:avLst/>
          </a:prstGeom>
        </p:spPr>
        <p:txBody>
          <a:bodyPr wrap="square">
            <a:spAutoFit/>
          </a:bodyPr>
          <a:lstStyle/>
          <a:p>
            <a:pPr algn="ctr"/>
            <a:r>
              <a:rPr lang="en-AU" sz="4000" dirty="0" smtClean="0">
                <a:latin typeface="Script MT Bold" pitchFamily="66" charset="0"/>
              </a:rPr>
              <a:t>A Stage One in</a:t>
            </a:r>
            <a:br>
              <a:rPr lang="en-AU" sz="4000" dirty="0" smtClean="0">
                <a:latin typeface="Script MT Bold" pitchFamily="66" charset="0"/>
              </a:rPr>
            </a:br>
            <a:r>
              <a:rPr lang="en-AU" sz="5000" dirty="0" smtClean="0">
                <a:latin typeface="Script MT Bold" pitchFamily="66" charset="0"/>
              </a:rPr>
              <a:t>Building a Society</a:t>
            </a:r>
            <a:endParaRPr lang="en-AU" sz="5000" dirty="0"/>
          </a:p>
        </p:txBody>
      </p:sp>
      <p:sp>
        <p:nvSpPr>
          <p:cNvPr id="6" name="Rectangle 5"/>
          <p:cNvSpPr/>
          <p:nvPr/>
        </p:nvSpPr>
        <p:spPr>
          <a:xfrm>
            <a:off x="3191076" y="857232"/>
            <a:ext cx="4738509" cy="584775"/>
          </a:xfrm>
          <a:prstGeom prst="rect">
            <a:avLst/>
          </a:prstGeom>
        </p:spPr>
        <p:txBody>
          <a:bodyPr wrap="square">
            <a:spAutoFit/>
          </a:bodyPr>
          <a:lstStyle/>
          <a:p>
            <a:r>
              <a:rPr lang="en-AU" sz="3200" dirty="0" smtClean="0">
                <a:latin typeface="Script MT Bold" pitchFamily="66" charset="0"/>
              </a:rPr>
              <a:t>Recognise Law and Order is</a:t>
            </a:r>
            <a:endParaRPr lang="en-AU" sz="3200" dirty="0"/>
          </a:p>
        </p:txBody>
      </p:sp>
      <p:pic>
        <p:nvPicPr>
          <p:cNvPr id="8" name="~PP3002.WAV">
            <a:hlinkClick r:id="" action="ppaction://media"/>
          </p:cNvPr>
          <p:cNvPicPr>
            <a:picLocks noRot="1" noChangeAspect="1"/>
          </p:cNvPicPr>
          <p:nvPr>
            <a:wavAudioFile r:embed="rId1" name="~PP3002.WAV"/>
          </p:nvPr>
        </p:nvPicPr>
        <p:blipFill>
          <a:blip r:embed="rId4"/>
          <a:stretch>
            <a:fillRect/>
          </a:stretch>
        </p:blipFill>
        <p:spPr>
          <a:xfrm>
            <a:off x="8639175" y="6353175"/>
            <a:ext cx="304800" cy="304800"/>
          </a:xfrm>
          <a:prstGeom prst="rect">
            <a:avLst/>
          </a:prstGeom>
        </p:spPr>
      </p:pic>
    </p:spTree>
  </p:cSld>
  <p:clrMapOvr>
    <a:masterClrMapping/>
  </p:clrMapOvr>
  <p:transition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normAutofit/>
          </a:bodyPr>
          <a:lstStyle/>
          <a:p>
            <a:pPr algn="ctr">
              <a:buNone/>
            </a:pPr>
            <a:r>
              <a:rPr lang="en-AU" sz="4000" dirty="0" smtClean="0"/>
              <a:t>Looking Ahead to </a:t>
            </a:r>
          </a:p>
          <a:p>
            <a:pPr algn="ctr">
              <a:buNone/>
            </a:pPr>
            <a:r>
              <a:rPr lang="en-AU" sz="4000" dirty="0" smtClean="0"/>
              <a:t>Values Clarification for </a:t>
            </a:r>
          </a:p>
          <a:p>
            <a:pPr algn="ctr">
              <a:buNone/>
            </a:pPr>
            <a:r>
              <a:rPr lang="en-AU" sz="4000" dirty="0" smtClean="0"/>
              <a:t>Stages 2 and 3 of</a:t>
            </a:r>
          </a:p>
          <a:p>
            <a:pPr algn="ctr">
              <a:buNone/>
            </a:pPr>
            <a:r>
              <a:rPr lang="en-AU" sz="4500" dirty="0" err="1" smtClean="0">
                <a:hlinkClick r:id="rId3"/>
              </a:rPr>
              <a:t>www.onbuildingasociety.org</a:t>
            </a:r>
            <a:endParaRPr lang="en-AU" sz="4500" dirty="0" smtClean="0"/>
          </a:p>
          <a:p>
            <a:pPr algn="ctr">
              <a:buNone/>
            </a:pPr>
            <a:endParaRPr lang="en-AU" sz="5000" dirty="0"/>
          </a:p>
        </p:txBody>
      </p:sp>
      <p:pic>
        <p:nvPicPr>
          <p:cNvPr id="5" name="~PP745.WAV">
            <a:hlinkClick r:id="" action="ppaction://media"/>
          </p:cNvPr>
          <p:cNvPicPr>
            <a:picLocks noRot="1" noChangeAspect="1"/>
          </p:cNvPicPr>
          <p:nvPr>
            <a:wavAudioFile r:embed="rId1" name="~PP745.WAV"/>
          </p:nvPr>
        </p:nvPicPr>
        <p:blipFill>
          <a:blip r:embed="rId4"/>
          <a:stretch>
            <a:fillRect/>
          </a:stretch>
        </p:blipFill>
        <p:spPr>
          <a:xfrm>
            <a:off x="8639175" y="6353175"/>
            <a:ext cx="304800" cy="304800"/>
          </a:xfrm>
          <a:prstGeom prst="rect">
            <a:avLst/>
          </a:prstGeom>
        </p:spPr>
      </p:pic>
    </p:spTree>
  </p:cSld>
  <p:clrMapOvr>
    <a:masterClrMapping/>
  </p:clrMapOvr>
  <p:transition advTm="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457200" y="857232"/>
            <a:ext cx="8229600" cy="5268931"/>
          </a:xfrm>
        </p:spPr>
        <p:txBody>
          <a:bodyPr/>
          <a:lstStyle/>
          <a:p>
            <a:pPr algn="ctr">
              <a:buNone/>
            </a:pPr>
            <a:r>
              <a:rPr lang="en-AU" b="1" dirty="0" smtClean="0"/>
              <a:t>Using a similar approach of paragraph analysis</a:t>
            </a:r>
          </a:p>
          <a:p>
            <a:pPr algn="ctr">
              <a:buNone/>
            </a:pPr>
            <a:endParaRPr lang="en-AU" b="1" dirty="0" smtClean="0"/>
          </a:p>
          <a:p>
            <a:pPr algn="ctr">
              <a:buNone/>
            </a:pPr>
            <a:r>
              <a:rPr lang="en-AU" b="1" dirty="0" smtClean="0"/>
              <a:t>Matthew’s gospel picks up on Internalised Law</a:t>
            </a:r>
          </a:p>
          <a:p>
            <a:pPr algn="ctr">
              <a:buNone/>
            </a:pPr>
            <a:r>
              <a:rPr lang="en-AU" b="1" dirty="0" smtClean="0"/>
              <a:t>Luke’s gospel  picks up on Order with Direction</a:t>
            </a:r>
          </a:p>
          <a:p>
            <a:pPr algn="ctr">
              <a:buNone/>
            </a:pPr>
            <a:endParaRPr lang="en-AU" b="1" dirty="0" smtClean="0"/>
          </a:p>
          <a:p>
            <a:pPr algn="ctr">
              <a:buNone/>
            </a:pPr>
            <a:r>
              <a:rPr lang="en-AU" b="1" dirty="0" smtClean="0"/>
              <a:t>Both these gospels rely heavily upon </a:t>
            </a:r>
          </a:p>
          <a:p>
            <a:pPr algn="ctr">
              <a:buNone/>
            </a:pPr>
            <a:r>
              <a:rPr lang="en-AU" b="1" dirty="0" smtClean="0"/>
              <a:t>the text of Mark</a:t>
            </a:r>
          </a:p>
          <a:p>
            <a:endParaRPr lang="en-AU" dirty="0"/>
          </a:p>
        </p:txBody>
      </p:sp>
      <p:pic>
        <p:nvPicPr>
          <p:cNvPr id="5" name="~PP1055.WAV">
            <a:hlinkClick r:id="" action="ppaction://media"/>
          </p:cNvPr>
          <p:cNvPicPr>
            <a:picLocks noRot="1" noChangeAspect="1"/>
          </p:cNvPicPr>
          <p:nvPr>
            <a:wavAudioFile r:embed="rId1" name="~PP1055.WAV"/>
          </p:nvPr>
        </p:nvPicPr>
        <p:blipFill>
          <a:blip r:embed="rId3"/>
          <a:stretch>
            <a:fillRect/>
          </a:stretch>
        </p:blipFill>
        <p:spPr>
          <a:xfrm>
            <a:off x="8639175" y="6353175"/>
            <a:ext cx="304800" cy="304800"/>
          </a:xfrm>
          <a:prstGeom prst="rect">
            <a:avLst/>
          </a:prstGeom>
        </p:spPr>
      </p:pic>
    </p:spTree>
  </p:cSld>
  <p:clrMapOvr>
    <a:masterClrMapping/>
  </p:clrMapOvr>
  <p:transition advTm="3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39718"/>
          </a:xfrm>
        </p:spPr>
        <p:txBody>
          <a:bodyPr>
            <a:normAutofit fontScale="90000"/>
          </a:bodyPr>
          <a:lstStyle/>
          <a:p>
            <a:endParaRPr lang="en-AU" dirty="0"/>
          </a:p>
        </p:txBody>
      </p:sp>
      <p:sp>
        <p:nvSpPr>
          <p:cNvPr id="3" name="Content Placeholder 2"/>
          <p:cNvSpPr>
            <a:spLocks noGrp="1"/>
          </p:cNvSpPr>
          <p:nvPr>
            <p:ph idx="1"/>
          </p:nvPr>
        </p:nvSpPr>
        <p:spPr/>
        <p:txBody>
          <a:bodyPr>
            <a:normAutofit lnSpcReduction="10000"/>
          </a:bodyPr>
          <a:lstStyle/>
          <a:p>
            <a:pPr>
              <a:buNone/>
            </a:pPr>
            <a:r>
              <a:rPr lang="en-AU" dirty="0" smtClean="0"/>
              <a:t>Have a look at:</a:t>
            </a:r>
          </a:p>
          <a:p>
            <a:pPr>
              <a:buNone/>
            </a:pPr>
            <a:r>
              <a:rPr lang="en-AU" dirty="0" err="1" smtClean="0">
                <a:hlinkClick r:id="rId3"/>
              </a:rPr>
              <a:t>www.gospelofmark.org</a:t>
            </a:r>
            <a:endParaRPr lang="en-AU" dirty="0" smtClean="0"/>
          </a:p>
          <a:p>
            <a:pPr>
              <a:buNone/>
            </a:pPr>
            <a:r>
              <a:rPr lang="en-AU" dirty="0" err="1" smtClean="0">
                <a:hlinkClick r:id="rId4"/>
              </a:rPr>
              <a:t>www.gospelofmatthew.org</a:t>
            </a:r>
            <a:endParaRPr lang="en-AU" dirty="0" smtClean="0"/>
          </a:p>
          <a:p>
            <a:pPr>
              <a:buNone/>
            </a:pPr>
            <a:r>
              <a:rPr lang="en-AU" dirty="0" err="1" smtClean="0">
                <a:hlinkClick r:id="rId5"/>
              </a:rPr>
              <a:t>www.gospelofluke.org</a:t>
            </a:r>
            <a:endParaRPr lang="en-AU" dirty="0" smtClean="0"/>
          </a:p>
          <a:p>
            <a:endParaRPr lang="en-AU" dirty="0" smtClean="0"/>
          </a:p>
          <a:p>
            <a:pPr algn="ctr">
              <a:buNone/>
            </a:pPr>
            <a:r>
              <a:rPr lang="en-AU" dirty="0" smtClean="0"/>
              <a:t>And the home sites for this video</a:t>
            </a:r>
          </a:p>
          <a:p>
            <a:pPr algn="ctr">
              <a:buNone/>
            </a:pPr>
            <a:r>
              <a:rPr lang="en-AU" dirty="0" err="1" smtClean="0">
                <a:hlinkClick r:id="rId6"/>
              </a:rPr>
              <a:t>www.valuesclarification.org</a:t>
            </a:r>
            <a:r>
              <a:rPr lang="en-AU" dirty="0" smtClean="0"/>
              <a:t> 	and</a:t>
            </a:r>
          </a:p>
          <a:p>
            <a:pPr algn="ctr">
              <a:buNone/>
            </a:pPr>
            <a:r>
              <a:rPr lang="en-AU" dirty="0" err="1" smtClean="0">
                <a:hlinkClick r:id="rId7"/>
              </a:rPr>
              <a:t>www.onbuildingasociety.org</a:t>
            </a:r>
            <a:endParaRPr lang="en-AU" dirty="0" smtClean="0"/>
          </a:p>
          <a:p>
            <a:pPr algn="ctr">
              <a:buNone/>
            </a:pPr>
            <a:endParaRPr lang="en-AU" dirty="0" smtClean="0"/>
          </a:p>
          <a:p>
            <a:pPr algn="ctr"/>
            <a:endParaRPr lang="en-AU" dirty="0" smtClean="0"/>
          </a:p>
          <a:p>
            <a:pPr algn="ctr"/>
            <a:endParaRPr lang="en-AU" dirty="0"/>
          </a:p>
        </p:txBody>
      </p:sp>
      <p:pic>
        <p:nvPicPr>
          <p:cNvPr id="5" name="~PP1311.WAV">
            <a:hlinkClick r:id="" action="ppaction://media"/>
          </p:cNvPr>
          <p:cNvPicPr>
            <a:picLocks noRot="1" noChangeAspect="1"/>
          </p:cNvPicPr>
          <p:nvPr>
            <a:wavAudioFile r:embed="rId1" name="~PP1311.WAV"/>
          </p:nvPr>
        </p:nvPicPr>
        <p:blipFill>
          <a:blip r:embed="rId8"/>
          <a:stretch>
            <a:fillRect/>
          </a:stretch>
        </p:blipFill>
        <p:spPr>
          <a:xfrm>
            <a:off x="8639175" y="6353175"/>
            <a:ext cx="304800" cy="304800"/>
          </a:xfrm>
          <a:prstGeom prst="rect">
            <a:avLst/>
          </a:prstGeom>
        </p:spPr>
      </p:pic>
    </p:spTree>
  </p:cSld>
  <p:clrMapOvr>
    <a:masterClrMapping/>
  </p:clrMapOvr>
  <p:transition advTm="44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12290" name="Picture 2" descr="C:\Documents and Settings\User\My Documents\mich 18 july laptop\www-valuesclarification-youtube\better-30-pictures\Pic_0502_096.jpg"/>
          <p:cNvPicPr>
            <a:picLocks noGrp="1" noChangeAspect="1" noChangeArrowheads="1"/>
          </p:cNvPicPr>
          <p:nvPr>
            <p:ph idx="1"/>
          </p:nvPr>
        </p:nvPicPr>
        <p:blipFill>
          <a:blip r:embed="rId3"/>
          <a:srcRect/>
          <a:stretch>
            <a:fillRect/>
          </a:stretch>
        </p:blipFill>
        <p:spPr bwMode="auto">
          <a:xfrm rot="10800000">
            <a:off x="642910" y="642918"/>
            <a:ext cx="7786742" cy="5483245"/>
          </a:xfrm>
          <a:prstGeom prst="rect">
            <a:avLst/>
          </a:prstGeom>
          <a:noFill/>
        </p:spPr>
      </p:pic>
      <p:pic>
        <p:nvPicPr>
          <p:cNvPr id="6" name="~PP1635.WAV">
            <a:hlinkClick r:id="" action="ppaction://media"/>
          </p:cNvPr>
          <p:cNvPicPr>
            <a:picLocks noRot="1" noChangeAspect="1"/>
          </p:cNvPicPr>
          <p:nvPr>
            <a:wavAudioFile r:embed="rId1" name="~PP1635.WAV"/>
          </p:nvPr>
        </p:nvPicPr>
        <p:blipFill>
          <a:blip r:embed="rId4"/>
          <a:stretch>
            <a:fillRect/>
          </a:stretch>
        </p:blipFill>
        <p:spPr>
          <a:xfrm>
            <a:off x="8639175" y="6353175"/>
            <a:ext cx="304800" cy="304800"/>
          </a:xfrm>
          <a:prstGeom prst="rect">
            <a:avLst/>
          </a:prstGeom>
        </p:spPr>
      </p:pic>
    </p:spTree>
  </p:cSld>
  <p:clrMapOvr>
    <a:masterClrMapping/>
  </p:clrMapOvr>
  <p:transition advTm="8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229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54098"/>
          </a:xfrm>
        </p:spPr>
        <p:txBody>
          <a:bodyPr>
            <a:normAutofit/>
          </a:bodyPr>
          <a:lstStyle/>
          <a:p>
            <a:r>
              <a:rPr lang="en-AU" sz="3200" dirty="0" smtClean="0"/>
              <a:t>Looking at a first section A starting with:</a:t>
            </a:r>
            <a:br>
              <a:rPr lang="en-AU" sz="3200" dirty="0" smtClean="0"/>
            </a:br>
            <a:endParaRPr lang="en-AU" sz="3200" dirty="0"/>
          </a:p>
        </p:txBody>
      </p:sp>
      <p:sp>
        <p:nvSpPr>
          <p:cNvPr id="3" name="Content Placeholder 2"/>
          <p:cNvSpPr>
            <a:spLocks noGrp="1"/>
          </p:cNvSpPr>
          <p:nvPr>
            <p:ph idx="1"/>
          </p:nvPr>
        </p:nvSpPr>
        <p:spPr>
          <a:xfrm>
            <a:off x="457200" y="1714488"/>
            <a:ext cx="8229600" cy="4411675"/>
          </a:xfrm>
        </p:spPr>
        <p:txBody>
          <a:bodyPr>
            <a:normAutofit lnSpcReduction="10000"/>
          </a:bodyPr>
          <a:lstStyle/>
          <a:p>
            <a:pPr>
              <a:buNone/>
            </a:pPr>
            <a:r>
              <a:rPr lang="en-AU" dirty="0" smtClean="0"/>
              <a:t>	“And it happened Jesus of Nazareth came....” (1:9-11) </a:t>
            </a:r>
          </a:p>
          <a:p>
            <a:pPr>
              <a:buNone/>
            </a:pPr>
            <a:endParaRPr lang="en-AU" dirty="0" smtClean="0"/>
          </a:p>
          <a:p>
            <a:pPr>
              <a:buNone/>
            </a:pPr>
            <a:r>
              <a:rPr lang="en-AU" dirty="0" smtClean="0"/>
              <a:t>	</a:t>
            </a:r>
            <a:r>
              <a:rPr lang="en-AU" i="1" dirty="0" smtClean="0"/>
              <a:t>up to the paragraph about:</a:t>
            </a:r>
          </a:p>
          <a:p>
            <a:pPr>
              <a:buNone/>
            </a:pPr>
            <a:r>
              <a:rPr lang="en-AU" dirty="0" smtClean="0"/>
              <a:t>	The arrival of Jesus’ mother and relatives at the house where he was staying.  They were coming to take control of him because religious leaders were saying he was possessed (cf. he’d gone mad!) 	</a:t>
            </a:r>
            <a:r>
              <a:rPr lang="en-AU" sz="2800" dirty="0" smtClean="0"/>
              <a:t>(3:20-35)</a:t>
            </a:r>
            <a:endParaRPr lang="en-AU" sz="2800" dirty="0"/>
          </a:p>
        </p:txBody>
      </p:sp>
      <p:pic>
        <p:nvPicPr>
          <p:cNvPr id="5" name="~PP3256.WAV">
            <a:hlinkClick r:id="" action="ppaction://media"/>
          </p:cNvPr>
          <p:cNvPicPr>
            <a:picLocks noRot="1" noChangeAspect="1"/>
          </p:cNvPicPr>
          <p:nvPr>
            <a:wavAudioFile r:embed="rId1" name="~PP3256.WAV"/>
          </p:nvPr>
        </p:nvPicPr>
        <p:blipFill>
          <a:blip r:embed="rId3"/>
          <a:stretch>
            <a:fillRect/>
          </a:stretch>
        </p:blipFill>
        <p:spPr>
          <a:xfrm>
            <a:off x="8639175" y="6353175"/>
            <a:ext cx="304800" cy="304800"/>
          </a:xfrm>
          <a:prstGeom prst="rect">
            <a:avLst/>
          </a:prstGeom>
        </p:spPr>
      </p:pic>
    </p:spTree>
  </p:cSld>
  <p:clrMapOvr>
    <a:masterClrMapping/>
  </p:clrMapOvr>
  <p:transition advTm="36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6842"/>
          </a:xfrm>
        </p:spPr>
        <p:txBody>
          <a:bodyPr>
            <a:normAutofit fontScale="90000"/>
          </a:bodyPr>
          <a:lstStyle/>
          <a:p>
            <a:endParaRPr lang="en-AU" dirty="0"/>
          </a:p>
        </p:txBody>
      </p:sp>
      <p:sp>
        <p:nvSpPr>
          <p:cNvPr id="3" name="Content Placeholder 2"/>
          <p:cNvSpPr>
            <a:spLocks noGrp="1"/>
          </p:cNvSpPr>
          <p:nvPr>
            <p:ph idx="1"/>
          </p:nvPr>
        </p:nvSpPr>
        <p:spPr>
          <a:xfrm>
            <a:off x="457200" y="428604"/>
            <a:ext cx="8229600" cy="5697559"/>
          </a:xfrm>
        </p:spPr>
        <p:txBody>
          <a:bodyPr/>
          <a:lstStyle/>
          <a:p>
            <a:pPr algn="ctr">
              <a:buNone/>
            </a:pPr>
            <a:r>
              <a:rPr lang="en-AU" sz="7000" dirty="0" smtClean="0">
                <a:solidFill>
                  <a:srgbClr val="C00000"/>
                </a:solidFill>
                <a:latin typeface="Script MT Bold" pitchFamily="66" charset="0"/>
              </a:rPr>
              <a:t>Section A</a:t>
            </a:r>
          </a:p>
          <a:p>
            <a:pPr algn="ctr">
              <a:buNone/>
            </a:pPr>
            <a:endParaRPr lang="en-AU" sz="7000" dirty="0" smtClean="0">
              <a:solidFill>
                <a:srgbClr val="C00000"/>
              </a:solidFill>
              <a:latin typeface="Script MT Bold" pitchFamily="66" charset="0"/>
            </a:endParaRPr>
          </a:p>
          <a:p>
            <a:pPr algn="ctr">
              <a:buNone/>
            </a:pPr>
            <a:r>
              <a:rPr lang="en-AU" sz="7000" dirty="0" smtClean="0">
                <a:solidFill>
                  <a:srgbClr val="C00000"/>
                </a:solidFill>
                <a:latin typeface="Script MT Bold" pitchFamily="66" charset="0"/>
              </a:rPr>
              <a:t>What Authority is</a:t>
            </a:r>
          </a:p>
          <a:p>
            <a:pPr algn="ctr">
              <a:buNone/>
            </a:pPr>
            <a:r>
              <a:rPr lang="en-AU" sz="7000" dirty="0" smtClean="0">
                <a:solidFill>
                  <a:srgbClr val="C00000"/>
                </a:solidFill>
                <a:latin typeface="Script MT Bold" pitchFamily="66" charset="0"/>
              </a:rPr>
              <a:t>Based upon</a:t>
            </a:r>
          </a:p>
          <a:p>
            <a:pPr algn="ctr">
              <a:buNone/>
            </a:pPr>
            <a:endParaRPr lang="en-AU" sz="7000" dirty="0">
              <a:latin typeface="Script MT Bold" pitchFamily="66" charset="0"/>
            </a:endParaRPr>
          </a:p>
        </p:txBody>
      </p:sp>
      <p:pic>
        <p:nvPicPr>
          <p:cNvPr id="5" name="~PP2663.WAV">
            <a:hlinkClick r:id="" action="ppaction://media"/>
          </p:cNvPr>
          <p:cNvPicPr>
            <a:picLocks noRot="1" noChangeAspect="1"/>
          </p:cNvPicPr>
          <p:nvPr>
            <a:wavAudioFile r:embed="rId2" name="~PP2663.WAV"/>
          </p:nvPr>
        </p:nvPicPr>
        <p:blipFill>
          <a:blip r:embed="rId4"/>
          <a:stretch>
            <a:fillRect/>
          </a:stretch>
        </p:blipFill>
        <p:spPr>
          <a:xfrm>
            <a:off x="8639175" y="6353175"/>
            <a:ext cx="304800" cy="304800"/>
          </a:xfrm>
          <a:prstGeom prst="rect">
            <a:avLst/>
          </a:prstGeom>
        </p:spPr>
      </p:pic>
    </p:spTree>
    <p:custDataLst>
      <p:tags r:id="rId1"/>
    </p:custDataLst>
  </p:cSld>
  <p:clrMapOvr>
    <a:masterClrMapping/>
  </p:clrMapOvr>
  <p:transition advTm="2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amond(in)">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amond(in)">
                                      <p:cBhvr>
                                        <p:cTn id="16" dur="2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amond(in)">
                                      <p:cBhvr>
                                        <p:cTn id="21"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2"/>
</p:tagLst>
</file>

<file path=ppt/tags/tag10.xml><?xml version="1.0" encoding="utf-8"?>
<p:tagLst xmlns:a="http://schemas.openxmlformats.org/drawingml/2006/main" xmlns:r="http://schemas.openxmlformats.org/officeDocument/2006/relationships" xmlns:p="http://schemas.openxmlformats.org/presentationml/2006/main">
  <p:tag name="TIMING" val="|42.5|2.6"/>
</p:tagLst>
</file>

<file path=ppt/tags/tag11.xml><?xml version="1.0" encoding="utf-8"?>
<p:tagLst xmlns:a="http://schemas.openxmlformats.org/drawingml/2006/main" xmlns:r="http://schemas.openxmlformats.org/officeDocument/2006/relationships" xmlns:p="http://schemas.openxmlformats.org/presentationml/2006/main">
  <p:tag name="TIMING" val="|12.6"/>
</p:tagLst>
</file>

<file path=ppt/tags/tag12.xml><?xml version="1.0" encoding="utf-8"?>
<p:tagLst xmlns:a="http://schemas.openxmlformats.org/drawingml/2006/main" xmlns:r="http://schemas.openxmlformats.org/officeDocument/2006/relationships" xmlns:p="http://schemas.openxmlformats.org/presentationml/2006/main">
  <p:tag name="TIMING" val="|23.1"/>
</p:tagLst>
</file>

<file path=ppt/tags/tag13.xml><?xml version="1.0" encoding="utf-8"?>
<p:tagLst xmlns:a="http://schemas.openxmlformats.org/drawingml/2006/main" xmlns:r="http://schemas.openxmlformats.org/officeDocument/2006/relationships" xmlns:p="http://schemas.openxmlformats.org/presentationml/2006/main">
  <p:tag name="TIMING" val="|47.9"/>
</p:tagLst>
</file>

<file path=ppt/tags/tag14.xml><?xml version="1.0" encoding="utf-8"?>
<p:tagLst xmlns:a="http://schemas.openxmlformats.org/drawingml/2006/main" xmlns:r="http://schemas.openxmlformats.org/officeDocument/2006/relationships" xmlns:p="http://schemas.openxmlformats.org/presentationml/2006/main">
  <p:tag name="TIMING" val="|12.9"/>
</p:tagLst>
</file>

<file path=ppt/tags/tag15.xml><?xml version="1.0" encoding="utf-8"?>
<p:tagLst xmlns:a="http://schemas.openxmlformats.org/drawingml/2006/main" xmlns:r="http://schemas.openxmlformats.org/officeDocument/2006/relationships" xmlns:p="http://schemas.openxmlformats.org/presentationml/2006/main">
  <p:tag name="TIMING" val="|30.1"/>
</p:tagLst>
</file>

<file path=ppt/tags/tag16.xml><?xml version="1.0" encoding="utf-8"?>
<p:tagLst xmlns:a="http://schemas.openxmlformats.org/drawingml/2006/main" xmlns:r="http://schemas.openxmlformats.org/officeDocument/2006/relationships" xmlns:p="http://schemas.openxmlformats.org/presentationml/2006/main">
  <p:tag name="TIMING" val="|24.7"/>
</p:tagLst>
</file>

<file path=ppt/tags/tag17.xml><?xml version="1.0" encoding="utf-8"?>
<p:tagLst xmlns:a="http://schemas.openxmlformats.org/drawingml/2006/main" xmlns:r="http://schemas.openxmlformats.org/officeDocument/2006/relationships" xmlns:p="http://schemas.openxmlformats.org/presentationml/2006/main">
  <p:tag name="TIMING" val="|2.3|3|13.4"/>
</p:tagLst>
</file>

<file path=ppt/tags/tag18.xml><?xml version="1.0" encoding="utf-8"?>
<p:tagLst xmlns:a="http://schemas.openxmlformats.org/drawingml/2006/main" xmlns:r="http://schemas.openxmlformats.org/officeDocument/2006/relationships" xmlns:p="http://schemas.openxmlformats.org/presentationml/2006/main">
  <p:tag name="TIMING" val="|26.6"/>
</p:tagLst>
</file>

<file path=ppt/tags/tag19.xml><?xml version="1.0" encoding="utf-8"?>
<p:tagLst xmlns:a="http://schemas.openxmlformats.org/drawingml/2006/main" xmlns:r="http://schemas.openxmlformats.org/officeDocument/2006/relationships" xmlns:p="http://schemas.openxmlformats.org/presentationml/2006/main">
  <p:tag name="TIMING" val="|29.7|1.8"/>
</p:tagLst>
</file>

<file path=ppt/tags/tag2.xml><?xml version="1.0" encoding="utf-8"?>
<p:tagLst xmlns:a="http://schemas.openxmlformats.org/drawingml/2006/main" xmlns:r="http://schemas.openxmlformats.org/officeDocument/2006/relationships" xmlns:p="http://schemas.openxmlformats.org/presentationml/2006/main">
  <p:tag name="TIMING" val="|6.5"/>
</p:tagLst>
</file>

<file path=ppt/tags/tag20.xml><?xml version="1.0" encoding="utf-8"?>
<p:tagLst xmlns:a="http://schemas.openxmlformats.org/drawingml/2006/main" xmlns:r="http://schemas.openxmlformats.org/officeDocument/2006/relationships" xmlns:p="http://schemas.openxmlformats.org/presentationml/2006/main">
  <p:tag name="TIMING" val="|39.3|3.7"/>
</p:tagLst>
</file>

<file path=ppt/tags/tag21.xml><?xml version="1.0" encoding="utf-8"?>
<p:tagLst xmlns:a="http://schemas.openxmlformats.org/drawingml/2006/main" xmlns:r="http://schemas.openxmlformats.org/officeDocument/2006/relationships" xmlns:p="http://schemas.openxmlformats.org/presentationml/2006/main">
  <p:tag name="TIMING" val="|8.1"/>
</p:tagLst>
</file>

<file path=ppt/tags/tag22.xml><?xml version="1.0" encoding="utf-8"?>
<p:tagLst xmlns:a="http://schemas.openxmlformats.org/drawingml/2006/main" xmlns:r="http://schemas.openxmlformats.org/officeDocument/2006/relationships" xmlns:p="http://schemas.openxmlformats.org/presentationml/2006/main">
  <p:tag name="TIMING" val="|13.4"/>
</p:tagLst>
</file>

<file path=ppt/tags/tag23.xml><?xml version="1.0" encoding="utf-8"?>
<p:tagLst xmlns:a="http://schemas.openxmlformats.org/drawingml/2006/main" xmlns:r="http://schemas.openxmlformats.org/officeDocument/2006/relationships" xmlns:p="http://schemas.openxmlformats.org/presentationml/2006/main">
  <p:tag name="TIMING" val="|10.9|3.5"/>
</p:tagLst>
</file>

<file path=ppt/tags/tag24.xml><?xml version="1.0" encoding="utf-8"?>
<p:tagLst xmlns:a="http://schemas.openxmlformats.org/drawingml/2006/main" xmlns:r="http://schemas.openxmlformats.org/officeDocument/2006/relationships" xmlns:p="http://schemas.openxmlformats.org/presentationml/2006/main">
  <p:tag name="TIMING" val="|2.6"/>
</p:tagLst>
</file>

<file path=ppt/tags/tag25.xml><?xml version="1.0" encoding="utf-8"?>
<p:tagLst xmlns:a="http://schemas.openxmlformats.org/drawingml/2006/main" xmlns:r="http://schemas.openxmlformats.org/officeDocument/2006/relationships" xmlns:p="http://schemas.openxmlformats.org/presentationml/2006/main">
  <p:tag name="TIMING" val="|1.7|2.9|3.4"/>
</p:tagLst>
</file>

<file path=ppt/tags/tag26.xml><?xml version="1.0" encoding="utf-8"?>
<p:tagLst xmlns:a="http://schemas.openxmlformats.org/drawingml/2006/main" xmlns:r="http://schemas.openxmlformats.org/officeDocument/2006/relationships" xmlns:p="http://schemas.openxmlformats.org/presentationml/2006/main">
  <p:tag name="TIMING" val="|46"/>
</p:tagLst>
</file>

<file path=ppt/tags/tag27.xml><?xml version="1.0" encoding="utf-8"?>
<p:tagLst xmlns:a="http://schemas.openxmlformats.org/drawingml/2006/main" xmlns:r="http://schemas.openxmlformats.org/officeDocument/2006/relationships" xmlns:p="http://schemas.openxmlformats.org/presentationml/2006/main">
  <p:tag name="TIMING" val="|39.6"/>
</p:tagLst>
</file>

<file path=ppt/tags/tag28.xml><?xml version="1.0" encoding="utf-8"?>
<p:tagLst xmlns:a="http://schemas.openxmlformats.org/drawingml/2006/main" xmlns:r="http://schemas.openxmlformats.org/officeDocument/2006/relationships" xmlns:p="http://schemas.openxmlformats.org/presentationml/2006/main">
  <p:tag name="TIMING" val="|3.7|4.8|3.2"/>
</p:tagLst>
</file>

<file path=ppt/tags/tag29.xml><?xml version="1.0" encoding="utf-8"?>
<p:tagLst xmlns:a="http://schemas.openxmlformats.org/drawingml/2006/main" xmlns:r="http://schemas.openxmlformats.org/officeDocument/2006/relationships" xmlns:p="http://schemas.openxmlformats.org/presentationml/2006/main">
  <p:tag name="TIMING" val="|53.5|2.5"/>
</p:tagLst>
</file>

<file path=ppt/tags/tag3.xml><?xml version="1.0" encoding="utf-8"?>
<p:tagLst xmlns:a="http://schemas.openxmlformats.org/drawingml/2006/main" xmlns:r="http://schemas.openxmlformats.org/officeDocument/2006/relationships" xmlns:p="http://schemas.openxmlformats.org/presentationml/2006/main">
  <p:tag name="TIMING" val="|2.1"/>
</p:tagLst>
</file>

<file path=ppt/tags/tag30.xml><?xml version="1.0" encoding="utf-8"?>
<p:tagLst xmlns:a="http://schemas.openxmlformats.org/drawingml/2006/main" xmlns:r="http://schemas.openxmlformats.org/officeDocument/2006/relationships" xmlns:p="http://schemas.openxmlformats.org/presentationml/2006/main">
  <p:tag name="TIMING" val="|10|3"/>
</p:tagLst>
</file>

<file path=ppt/tags/tag31.xml><?xml version="1.0" encoding="utf-8"?>
<p:tagLst xmlns:a="http://schemas.openxmlformats.org/drawingml/2006/main" xmlns:r="http://schemas.openxmlformats.org/officeDocument/2006/relationships" xmlns:p="http://schemas.openxmlformats.org/presentationml/2006/main">
  <p:tag name="TIMING" val="|7.2"/>
</p:tagLst>
</file>

<file path=ppt/tags/tag32.xml><?xml version="1.0" encoding="utf-8"?>
<p:tagLst xmlns:a="http://schemas.openxmlformats.org/drawingml/2006/main" xmlns:r="http://schemas.openxmlformats.org/officeDocument/2006/relationships" xmlns:p="http://schemas.openxmlformats.org/presentationml/2006/main">
  <p:tag name="TIMING" val="|12.2"/>
</p:tagLst>
</file>

<file path=ppt/tags/tag33.xml><?xml version="1.0" encoding="utf-8"?>
<p:tagLst xmlns:a="http://schemas.openxmlformats.org/drawingml/2006/main" xmlns:r="http://schemas.openxmlformats.org/officeDocument/2006/relationships" xmlns:p="http://schemas.openxmlformats.org/presentationml/2006/main">
  <p:tag name="TIMING" val="|44.4"/>
</p:tagLst>
</file>

<file path=ppt/tags/tag34.xml><?xml version="1.0" encoding="utf-8"?>
<p:tagLst xmlns:a="http://schemas.openxmlformats.org/drawingml/2006/main" xmlns:r="http://schemas.openxmlformats.org/officeDocument/2006/relationships" xmlns:p="http://schemas.openxmlformats.org/presentationml/2006/main">
  <p:tag name="TIMING" val="|11.3"/>
</p:tagLst>
</file>

<file path=ppt/tags/tag35.xml><?xml version="1.0" encoding="utf-8"?>
<p:tagLst xmlns:a="http://schemas.openxmlformats.org/drawingml/2006/main" xmlns:r="http://schemas.openxmlformats.org/officeDocument/2006/relationships" xmlns:p="http://schemas.openxmlformats.org/presentationml/2006/main">
  <p:tag name="TIMING" val="|20.3"/>
</p:tagLst>
</file>

<file path=ppt/tags/tag36.xml><?xml version="1.0" encoding="utf-8"?>
<p:tagLst xmlns:a="http://schemas.openxmlformats.org/drawingml/2006/main" xmlns:r="http://schemas.openxmlformats.org/officeDocument/2006/relationships" xmlns:p="http://schemas.openxmlformats.org/presentationml/2006/main">
  <p:tag name="TIMING" val="|2.5|2.3"/>
</p:tagLst>
</file>

<file path=ppt/tags/tag37.xml><?xml version="1.0" encoding="utf-8"?>
<p:tagLst xmlns:a="http://schemas.openxmlformats.org/drawingml/2006/main" xmlns:r="http://schemas.openxmlformats.org/officeDocument/2006/relationships" xmlns:p="http://schemas.openxmlformats.org/presentationml/2006/main">
  <p:tag name="TIMING" val="|41.1|2.2|2.6|2.3"/>
</p:tagLst>
</file>

<file path=ppt/tags/tag38.xml><?xml version="1.0" encoding="utf-8"?>
<p:tagLst xmlns:a="http://schemas.openxmlformats.org/drawingml/2006/main" xmlns:r="http://schemas.openxmlformats.org/officeDocument/2006/relationships" xmlns:p="http://schemas.openxmlformats.org/presentationml/2006/main">
  <p:tag name="TIMING" val="|61.1|2.5|2.4|2.4"/>
</p:tagLst>
</file>

<file path=ppt/tags/tag39.xml><?xml version="1.0" encoding="utf-8"?>
<p:tagLst xmlns:a="http://schemas.openxmlformats.org/drawingml/2006/main" xmlns:r="http://schemas.openxmlformats.org/officeDocument/2006/relationships" xmlns:p="http://schemas.openxmlformats.org/presentationml/2006/main">
  <p:tag name="TIMING" val="|26.8|2.4|2.6"/>
</p:tagLst>
</file>

<file path=ppt/tags/tag4.xml><?xml version="1.0" encoding="utf-8"?>
<p:tagLst xmlns:a="http://schemas.openxmlformats.org/drawingml/2006/main" xmlns:r="http://schemas.openxmlformats.org/officeDocument/2006/relationships" xmlns:p="http://schemas.openxmlformats.org/presentationml/2006/main">
  <p:tag name="TIMING" val="|2.6"/>
</p:tagLst>
</file>

<file path=ppt/tags/tag40.xml><?xml version="1.0" encoding="utf-8"?>
<p:tagLst xmlns:a="http://schemas.openxmlformats.org/drawingml/2006/main" xmlns:r="http://schemas.openxmlformats.org/officeDocument/2006/relationships" xmlns:p="http://schemas.openxmlformats.org/presentationml/2006/main">
  <p:tag name="TIMING" val="|21.2|2.5|2.7"/>
</p:tagLst>
</file>

<file path=ppt/tags/tag41.xml><?xml version="1.0" encoding="utf-8"?>
<p:tagLst xmlns:a="http://schemas.openxmlformats.org/drawingml/2006/main" xmlns:r="http://schemas.openxmlformats.org/officeDocument/2006/relationships" xmlns:p="http://schemas.openxmlformats.org/presentationml/2006/main">
  <p:tag name="TIMING" val="|5.4|2.7"/>
</p:tagLst>
</file>

<file path=ppt/tags/tag42.xml><?xml version="1.0" encoding="utf-8"?>
<p:tagLst xmlns:a="http://schemas.openxmlformats.org/drawingml/2006/main" xmlns:r="http://schemas.openxmlformats.org/officeDocument/2006/relationships" xmlns:p="http://schemas.openxmlformats.org/presentationml/2006/main">
  <p:tag name="TIMING" val="|5.6|2.5"/>
</p:tagLst>
</file>

<file path=ppt/tags/tag43.xml><?xml version="1.0" encoding="utf-8"?>
<p:tagLst xmlns:a="http://schemas.openxmlformats.org/drawingml/2006/main" xmlns:r="http://schemas.openxmlformats.org/officeDocument/2006/relationships" xmlns:p="http://schemas.openxmlformats.org/presentationml/2006/main">
  <p:tag name="TIMING" val="|15.4"/>
</p:tagLst>
</file>

<file path=ppt/tags/tag5.xml><?xml version="1.0" encoding="utf-8"?>
<p:tagLst xmlns:a="http://schemas.openxmlformats.org/drawingml/2006/main" xmlns:r="http://schemas.openxmlformats.org/officeDocument/2006/relationships" xmlns:p="http://schemas.openxmlformats.org/presentationml/2006/main">
  <p:tag name="TIMING" val="|61.1"/>
</p:tagLst>
</file>

<file path=ppt/tags/tag6.xml><?xml version="1.0" encoding="utf-8"?>
<p:tagLst xmlns:a="http://schemas.openxmlformats.org/drawingml/2006/main" xmlns:r="http://schemas.openxmlformats.org/officeDocument/2006/relationships" xmlns:p="http://schemas.openxmlformats.org/presentationml/2006/main">
  <p:tag name="TIMING" val="|2.4|3|5.8"/>
</p:tagLst>
</file>

<file path=ppt/tags/tag7.xml><?xml version="1.0" encoding="utf-8"?>
<p:tagLst xmlns:a="http://schemas.openxmlformats.org/drawingml/2006/main" xmlns:r="http://schemas.openxmlformats.org/officeDocument/2006/relationships" xmlns:p="http://schemas.openxmlformats.org/presentationml/2006/main">
  <p:tag name="TIMING" val="|33.9"/>
</p:tagLst>
</file>

<file path=ppt/tags/tag8.xml><?xml version="1.0" encoding="utf-8"?>
<p:tagLst xmlns:a="http://schemas.openxmlformats.org/drawingml/2006/main" xmlns:r="http://schemas.openxmlformats.org/officeDocument/2006/relationships" xmlns:p="http://schemas.openxmlformats.org/presentationml/2006/main">
  <p:tag name="TIMING" val="|20.3"/>
</p:tagLst>
</file>

<file path=ppt/tags/tag9.xml><?xml version="1.0" encoding="utf-8"?>
<p:tagLst xmlns:a="http://schemas.openxmlformats.org/drawingml/2006/main" xmlns:r="http://schemas.openxmlformats.org/officeDocument/2006/relationships" xmlns:p="http://schemas.openxmlformats.org/presentationml/2006/main">
  <p:tag name="TIMING" val="|7.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1067</TotalTime>
  <Words>747</Words>
  <Application>Microsoft Office PowerPoint</Application>
  <PresentationFormat>On-screen Show (4:3)</PresentationFormat>
  <Paragraphs>434</Paragraphs>
  <Slides>78</Slides>
  <Notes>0</Notes>
  <HiddenSlides>0</HiddenSlides>
  <MMClips>78</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Office Theme</vt:lpstr>
      <vt:lpstr>Values Clarification for Stage One of “On Building a Society”</vt:lpstr>
      <vt:lpstr>Slide 2</vt:lpstr>
      <vt:lpstr> Values Clarification for Stage One of “On Building a Society” </vt:lpstr>
      <vt:lpstr>Slide 4</vt:lpstr>
      <vt:lpstr>     Michelle Nailon     B.Arts, B.Theol., M.Theol. Grad.Dip Theol.          Published by:       Project Employment Inc.       Melbourne, 2019  </vt:lpstr>
      <vt:lpstr>Slide 6</vt:lpstr>
      <vt:lpstr>Gospel of Mark </vt:lpstr>
      <vt:lpstr>Looking at a first section A starting with: </vt:lpstr>
      <vt:lpstr>Slide 9</vt:lpstr>
      <vt:lpstr>  In this Section, where did Jesus Go?  Each place acts as a paragraph “hook” </vt:lpstr>
      <vt:lpstr>In continuing, run the next places or paragraph “hooks” backwards!   </vt:lpstr>
      <vt:lpstr>The overall list forms an  “inverted circle” </vt:lpstr>
      <vt:lpstr>Slide 13</vt:lpstr>
      <vt:lpstr>     </vt:lpstr>
      <vt:lpstr>Slide 15</vt:lpstr>
      <vt:lpstr>Besides the places there are more parallels between the paragraphs e.g. in the 1st Paragraph Pair of Section A 1:9-11 and 3:20-35 </vt:lpstr>
      <vt:lpstr>Slide 17</vt:lpstr>
      <vt:lpstr>Slide 18</vt:lpstr>
      <vt:lpstr>Try parallels (or opposites) in the  2nd Paragraph Pair of Section A 1:12-13 and 3:13-19</vt:lpstr>
      <vt:lpstr>Consider  the 3rd Paragraph Pair  for Section A 1:14-20 and 3:7-12</vt:lpstr>
      <vt:lpstr> Refer to: www.gospelofmark.org   www.valuesclarification.org   www.realityworkshops.org   </vt:lpstr>
      <vt:lpstr>Authority is</vt:lpstr>
      <vt:lpstr>Slide 23</vt:lpstr>
      <vt:lpstr>Slide 24</vt:lpstr>
      <vt:lpstr>Consider a Section B for Mark from 4:1-9 to 8:27-91  Many Scholars consider ch. 8  is around the end of the first half of the gospel –  when Peter says “You are the Christ”</vt:lpstr>
      <vt:lpstr>Again consider the places where Jesus goes as being paragraph “hooks” </vt:lpstr>
      <vt:lpstr>Now consider the rest of the places and run them backwards to form an  “inverted circle” </vt:lpstr>
      <vt:lpstr>Slide 28</vt:lpstr>
      <vt:lpstr>Slide 29</vt:lpstr>
      <vt:lpstr>Slide 30</vt:lpstr>
      <vt:lpstr>Section B Parallels in 1st paragraph Pair</vt:lpstr>
      <vt:lpstr>Slide 32</vt:lpstr>
      <vt:lpstr>Points in common in Section B the 2nd paragraph pair</vt:lpstr>
      <vt:lpstr>Slide 34</vt:lpstr>
      <vt:lpstr>Points in common in Section B the   3rd paragraph pair</vt:lpstr>
      <vt:lpstr>Slide 36</vt:lpstr>
      <vt:lpstr>Overview of Section B,</vt:lpstr>
      <vt:lpstr>Slide 38</vt:lpstr>
      <vt:lpstr>Slide 39</vt:lpstr>
      <vt:lpstr>All these points together  remind us that   Order is Based Upon a Sense of Direction</vt:lpstr>
      <vt:lpstr>Slide 41</vt:lpstr>
      <vt:lpstr>Slide 42</vt:lpstr>
      <vt:lpstr> Section C  Mark 9:2-10:32  There is no apparent pattern here But the theme of the child is developed cf.  </vt:lpstr>
      <vt:lpstr>Slide 44</vt:lpstr>
      <vt:lpstr>Jesus first outlined the key commandments of   “do not kill, commit adultery or steal”</vt:lpstr>
      <vt:lpstr>Slide 46</vt:lpstr>
      <vt:lpstr>Slide 47</vt:lpstr>
      <vt:lpstr>Slide 48</vt:lpstr>
      <vt:lpstr>A Section D in Mark is about the crucifixion</vt:lpstr>
      <vt:lpstr>Slide 50</vt:lpstr>
      <vt:lpstr>Slide 51</vt:lpstr>
      <vt:lpstr>Slide 52</vt:lpstr>
      <vt:lpstr>Parallels continue into the paragraph pairs e.g. In the 1st Paragraph Pair of Section D 10:32-34 and 16:8</vt:lpstr>
      <vt:lpstr>Slide 54</vt:lpstr>
      <vt:lpstr>Parallels in the 2nd Paragraph Pair - of Section D 10:35-45 and 16:1-7 include:</vt:lpstr>
      <vt:lpstr>Slide 56</vt:lpstr>
      <vt:lpstr>Parallels in the 3rd Paragraph Pair  of Section D 10:46-47 and 15:42-47 include:</vt:lpstr>
      <vt:lpstr>Slide 58</vt:lpstr>
      <vt:lpstr>What the Power of One  has to Cope with</vt:lpstr>
      <vt:lpstr>What the Power of One  has to Cope with</vt:lpstr>
      <vt:lpstr>Slide 61</vt:lpstr>
      <vt:lpstr>The major points in common for each paragraph pair provide headings for:- </vt:lpstr>
      <vt:lpstr>Section C is different because it introduces the sort of person who identifies with Jesus, that is,  </vt:lpstr>
      <vt:lpstr>Slide 64</vt:lpstr>
      <vt:lpstr> Responses to Jesus </vt:lpstr>
      <vt:lpstr>Slide 66</vt:lpstr>
      <vt:lpstr>Slide 67</vt:lpstr>
      <vt:lpstr>Slide 68</vt:lpstr>
      <vt:lpstr>Slide 69</vt:lpstr>
      <vt:lpstr>“concentric circle” in text </vt:lpstr>
      <vt:lpstr> </vt:lpstr>
      <vt:lpstr>Slide 72</vt:lpstr>
      <vt:lpstr>     </vt:lpstr>
      <vt:lpstr>Slide 74</vt:lpstr>
      <vt:lpstr>Slide 75</vt:lpstr>
      <vt:lpstr>Slide 76</vt:lpstr>
      <vt:lpstr>Slide 77</vt:lpstr>
      <vt:lpstr>Slide 78</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User</cp:lastModifiedBy>
  <cp:revision>553</cp:revision>
  <dcterms:created xsi:type="dcterms:W3CDTF">2018-05-29T05:33:52Z</dcterms:created>
  <dcterms:modified xsi:type="dcterms:W3CDTF">2019-07-19T05:37:24Z</dcterms:modified>
</cp:coreProperties>
</file>